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7"/>
  </p:notesMasterIdLst>
  <p:sldIdLst>
    <p:sldId id="256" r:id="rId5"/>
    <p:sldId id="2995" r:id="rId6"/>
    <p:sldId id="2975" r:id="rId7"/>
    <p:sldId id="2981" r:id="rId8"/>
    <p:sldId id="2979" r:id="rId9"/>
    <p:sldId id="2977" r:id="rId10"/>
    <p:sldId id="2976" r:id="rId11"/>
    <p:sldId id="2973" r:id="rId12"/>
    <p:sldId id="261" r:id="rId13"/>
    <p:sldId id="2993" r:id="rId14"/>
    <p:sldId id="2996" r:id="rId15"/>
    <p:sldId id="2978" r:id="rId16"/>
    <p:sldId id="2980" r:id="rId17"/>
    <p:sldId id="2991" r:id="rId18"/>
    <p:sldId id="2982" r:id="rId19"/>
    <p:sldId id="2983" r:id="rId20"/>
    <p:sldId id="2984" r:id="rId21"/>
    <p:sldId id="2930" r:id="rId22"/>
    <p:sldId id="2931" r:id="rId23"/>
    <p:sldId id="2957" r:id="rId24"/>
    <p:sldId id="2962" r:id="rId25"/>
    <p:sldId id="2992" r:id="rId26"/>
    <p:sldId id="2922" r:id="rId27"/>
    <p:sldId id="2923" r:id="rId28"/>
    <p:sldId id="2925" r:id="rId29"/>
    <p:sldId id="2926" r:id="rId30"/>
    <p:sldId id="2927" r:id="rId31"/>
    <p:sldId id="2988" r:id="rId32"/>
    <p:sldId id="2987" r:id="rId33"/>
    <p:sldId id="2990" r:id="rId34"/>
    <p:sldId id="2985" r:id="rId35"/>
    <p:sldId id="2986" r:id="rId36"/>
  </p:sldIdLst>
  <p:sldSz cx="12192000" cy="6858000"/>
  <p:notesSz cx="7099300" cy="9385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C66823F-9C4F-661C-05B2-784C91E1DF1C}" name="Makarewicz, Carrie L" initials="CM" userId="S::CARRIE.MAKAREWICZ@UCDENVER.EDU::857d42ad-fa32-4350-b750-6bd9f4279dc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CC99FF"/>
    <a:srgbClr val="0D077D"/>
    <a:srgbClr val="FF9999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D2C503-A0EC-4432-BBB0-B559FCC9E9DA}" v="8" dt="2026-08-24T03:36:04.4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7" autoAdjust="0"/>
    <p:restoredTop sz="95660" autoAdjust="0"/>
  </p:normalViewPr>
  <p:slideViewPr>
    <p:cSldViewPr snapToGrid="0">
      <p:cViewPr varScale="1">
        <p:scale>
          <a:sx n="110" d="100"/>
          <a:sy n="110" d="100"/>
        </p:scale>
        <p:origin x="275" y="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karewicz, Carrie L" userId="857d42ad-fa32-4350-b750-6bd9f4279dca" providerId="ADAL" clId="{D76D8589-B0BC-4D5F-810D-BCB08E87F87D}"/>
    <pc:docChg chg="custSel modSld">
      <pc:chgData name="Makarewicz, Carrie L" userId="857d42ad-fa32-4350-b750-6bd9f4279dca" providerId="ADAL" clId="{D76D8589-B0BC-4D5F-810D-BCB08E87F87D}" dt="2026-08-24T03:36:04.418" v="291"/>
      <pc:docMkLst>
        <pc:docMk/>
      </pc:docMkLst>
      <pc:sldChg chg="modAnim">
        <pc:chgData name="Makarewicz, Carrie L" userId="857d42ad-fa32-4350-b750-6bd9f4279dca" providerId="ADAL" clId="{D76D8589-B0BC-4D5F-810D-BCB08E87F87D}" dt="2026-08-24T03:36:04.418" v="291"/>
        <pc:sldMkLst>
          <pc:docMk/>
          <pc:sldMk cId="1652590792" sldId="2977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rrie\Documents\Dropbox\CU%20Denver\Grants%20CU%20Denver%20Applications\DRCOG\DRCOG%20OAKS\Data%20&amp;%20Maps%20for%20Final%20OAKS%20Report\TZ%204%20Themes%20Evaluation\Mitchell_TZScoring_Accessibility_Jobs_Housing_SiteDevelop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Carrie\Documents\Dropbox\CU%20Denver\Grants%20CU%20Denver%20Applications\DRCOG\DRCOG%20Data\EmploymentAnalyis\TabulateJobs3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200" cap="small" baseline="0" dirty="0"/>
              <a:t>Number of Stations by Net Residential Density</a:t>
            </a:r>
          </a:p>
        </c:rich>
      </c:tx>
      <c:layout>
        <c:manualLayout>
          <c:xMode val="edge"/>
          <c:yMode val="edge"/>
          <c:x val="0.15174724127226055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0632771709987855"/>
          <c:y val="0.12523083052118494"/>
          <c:w val="0.80765077752377834"/>
          <c:h val="0.49845425571803531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Sheet3!$C$2:$C$6</c:f>
              <c:strCache>
                <c:ptCount val="1"/>
                <c:pt idx="0">
                  <c:v>&lt; 7 d.u./acre 7-12 d.u./acre 12-20 d.u./acre 20-30 d.u./acre 30-60 d.u./acre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Sheet3!$C$2:$C$6</c:f>
              <c:strCache>
                <c:ptCount val="5"/>
                <c:pt idx="0">
                  <c:v>&lt; 7 d.u./acre</c:v>
                </c:pt>
                <c:pt idx="1">
                  <c:v>7-12 d.u./acre</c:v>
                </c:pt>
                <c:pt idx="2">
                  <c:v>12-20 d.u./acre</c:v>
                </c:pt>
                <c:pt idx="3">
                  <c:v>20-30 d.u./acre</c:v>
                </c:pt>
                <c:pt idx="4">
                  <c:v>30-60 d.u./acre</c:v>
                </c:pt>
              </c:strCache>
            </c:strRef>
          </c:cat>
          <c:val>
            <c:numRef>
              <c:f>Sheet3!$B$2:$B$6</c:f>
              <c:numCache>
                <c:formatCode>General</c:formatCode>
                <c:ptCount val="5"/>
                <c:pt idx="0">
                  <c:v>20</c:v>
                </c:pt>
                <c:pt idx="1">
                  <c:v>15</c:v>
                </c:pt>
                <c:pt idx="2">
                  <c:v>3</c:v>
                </c:pt>
                <c:pt idx="3">
                  <c:v>4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73-4050-B6C5-1B1246AF59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1855616"/>
        <c:axId val="101857152"/>
      </c:barChart>
      <c:catAx>
        <c:axId val="1018556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101857152"/>
        <c:crosses val="autoZero"/>
        <c:auto val="1"/>
        <c:lblAlgn val="ctr"/>
        <c:lblOffset val="100"/>
        <c:noMultiLvlLbl val="0"/>
      </c:catAx>
      <c:valAx>
        <c:axId val="101857152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2000"/>
                </a:pPr>
                <a:r>
                  <a:rPr lang="en-US" sz="2000"/>
                  <a:t>Frequency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0185561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Percentage of the Region's Land &amp; Jobs within and outside current &amp; future station areas (2014)</a:t>
            </a:r>
          </a:p>
        </c:rich>
      </c:tx>
      <c:layout>
        <c:manualLayout>
          <c:xMode val="edge"/>
          <c:yMode val="edge"/>
          <c:x val="0.11942380009516353"/>
          <c:y val="3.9525691699604744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0098705113384375"/>
          <c:y val="0.229850801741633"/>
          <c:w val="0.85253968253968249"/>
          <c:h val="0.57919798204874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TabulateJobs!$D$1</c:f>
              <c:strCache>
                <c:ptCount val="1"/>
                <c:pt idx="0">
                  <c:v>% of Employes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TabulateJobs!$A$2:$A$4</c:f>
              <c:strCache>
                <c:ptCount val="3"/>
                <c:pt idx="0">
                  <c:v>Outside Stations</c:v>
                </c:pt>
                <c:pt idx="1">
                  <c:v>Existing Stations</c:v>
                </c:pt>
                <c:pt idx="2">
                  <c:v>Future Stations</c:v>
                </c:pt>
              </c:strCache>
            </c:strRef>
          </c:cat>
          <c:val>
            <c:numRef>
              <c:f>TabulateJobs!$D$2:$D$4</c:f>
              <c:numCache>
                <c:formatCode>0.0%</c:formatCode>
                <c:ptCount val="3"/>
                <c:pt idx="0">
                  <c:v>0.75482170196024279</c:v>
                </c:pt>
                <c:pt idx="1">
                  <c:v>0.17821694288917456</c:v>
                </c:pt>
                <c:pt idx="2">
                  <c:v>6.6961355150582644E-2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49-43A3-8BE2-E739E848F449}"/>
            </c:ext>
          </c:extLst>
        </c:ser>
        <c:ser>
          <c:idx val="1"/>
          <c:order val="1"/>
          <c:tx>
            <c:strRef>
              <c:f>TabulateJobs!$H$1</c:f>
              <c:strCache>
                <c:ptCount val="1"/>
                <c:pt idx="0">
                  <c:v>% of Land Area</c:v>
                </c:pt>
              </c:strCache>
            </c:strRef>
          </c:tx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TabulateJobs!$H$2:$H$4</c:f>
              <c:numCache>
                <c:formatCode>0.0%</c:formatCode>
                <c:ptCount val="3"/>
                <c:pt idx="0">
                  <c:v>0.65639506172839512</c:v>
                </c:pt>
                <c:pt idx="1">
                  <c:v>0.14370370370370369</c:v>
                </c:pt>
                <c:pt idx="2">
                  <c:v>0.19990123456790124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F49-43A3-8BE2-E739E848F4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7846656"/>
        <c:axId val="40936000"/>
      </c:barChart>
      <c:catAx>
        <c:axId val="147846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936000"/>
        <c:crosses val="autoZero"/>
        <c:auto val="1"/>
        <c:lblAlgn val="ctr"/>
        <c:lblOffset val="100"/>
        <c:noMultiLvlLbl val="0"/>
      </c:catAx>
      <c:valAx>
        <c:axId val="40936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846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195823438736825"/>
          <c:y val="0.88732692119670786"/>
          <c:w val="0.59180435778860974"/>
          <c:h val="7.62952736136895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0.22764</cdr:x>
      <cdr:y>0.11265</cdr:y>
    </cdr:from>
    <cdr:to>
      <cdr:x>0.35772</cdr:x>
      <cdr:y>0.30237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600200" y="54292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5" y="0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r">
              <a:defRPr sz="1200"/>
            </a:lvl1pPr>
          </a:lstStyle>
          <a:p>
            <a:fld id="{3C0AC5D9-FCDE-4E09-ADA6-FE9A898BB988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29275" cy="3167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192" tIns="47096" rIns="94192" bIns="4709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516675"/>
            <a:ext cx="5679440" cy="3695462"/>
          </a:xfrm>
          <a:prstGeom prst="rect">
            <a:avLst/>
          </a:prstGeom>
        </p:spPr>
        <p:txBody>
          <a:bodyPr vert="horz" lIns="94192" tIns="47096" rIns="94192" bIns="4709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5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r">
              <a:defRPr sz="1200"/>
            </a:lvl1pPr>
          </a:lstStyle>
          <a:p>
            <a:fld id="{93C53076-3026-47E0-957F-244632CEA2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761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9D2939-CB04-36A5-1ADC-C3A9176F51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A0E651-92D0-5813-3DA0-CB7F203C13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84C2D9-AF7E-B199-841B-BFFBE4870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879E7-E6B8-4AE7-898B-D0CCA0915AA9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89876C-3408-4CD6-7A9F-D2C23E05E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761441-C940-56E6-1166-A045942FB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2DBBF-6F93-48B1-9075-F1C03A54B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84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C96A3-1829-9E24-C6E0-7CE3127BD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665AE3-BA8A-363E-AF13-D975CE6A7C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C1CC18-4E3F-8956-ADE7-AB7E60484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879E7-E6B8-4AE7-898B-D0CCA0915AA9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58A0B9-99ED-3D54-AE1B-06CF261E2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CBCA49-8B0E-EE65-1CDC-D72DABA93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2DBBF-6F93-48B1-9075-F1C03A54B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600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23E0295-2B04-39FD-280D-518F33AD08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8B7A41-1A4B-B216-1EB3-63C0FD3C4F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79A226-E238-3373-CEF4-26F366722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879E7-E6B8-4AE7-898B-D0CCA0915AA9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013A65-3846-BA3B-2EF4-D78ED6F65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6D033D-1AB3-5972-805E-21C14530F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2DBBF-6F93-48B1-9075-F1C03A54B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169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Basic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356507" y="276226"/>
            <a:ext cx="11452883" cy="964884"/>
          </a:xfrm>
        </p:spPr>
        <p:txBody>
          <a:bodyPr>
            <a:normAutofit/>
          </a:bodyPr>
          <a:lstStyle>
            <a:lvl1pPr algn="l">
              <a:lnSpc>
                <a:spcPts val="5000"/>
              </a:lnSpc>
              <a:defRPr sz="5000" baseline="0">
                <a:solidFill>
                  <a:srgbClr val="000000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/>
              <a:t>CLICK TO ADD ALL CAPS TITLE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4C637CD-1F84-4594-8465-D24241F21802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56506" y="1241110"/>
            <a:ext cx="11452883" cy="48117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>
              <a:defRPr sz="28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add text, photo, or graphic</a:t>
            </a:r>
          </a:p>
        </p:txBody>
      </p:sp>
    </p:spTree>
    <p:extLst>
      <p:ext uri="{BB962C8B-B14F-4D97-AF65-F5344CB8AC3E}">
        <p14:creationId xmlns:p14="http://schemas.microsoft.com/office/powerpoint/2010/main" val="1258671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D6AEF-025D-6B9B-CEED-110E10D34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3EC348-9509-0244-802C-8FCD63BF67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B93486-6018-79D1-E583-4895D8F5C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879E7-E6B8-4AE7-898B-D0CCA0915AA9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4DC5B-3D4D-81A3-5E68-08D2D5000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055318-3A21-A2E0-644A-4A54AFC9F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2DBBF-6F93-48B1-9075-F1C03A54B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224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3F264-1CBF-7086-2EDE-8C1340D0E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27D525-716E-5059-3964-1D86FACEA4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30969C-1116-9752-E7D3-75D88C4B1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879E7-E6B8-4AE7-898B-D0CCA0915AA9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B1B921-4FA0-C66C-142A-3E5F229B1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C636F9-187E-A78A-ECB4-3EAF504F2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2DBBF-6F93-48B1-9075-F1C03A54B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875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02DD4-4CCD-1982-DF67-D53C310DC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1FC814-F2C1-114E-E896-C1E94C381A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6BF0B5-9F08-2429-5E63-445E404DA0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43A558-0780-577D-4618-E10F327BD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879E7-E6B8-4AE7-898B-D0CCA0915AA9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AEFADD-0DB0-CF1C-770F-2FD126688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C21BFB-857D-D1E6-4BED-FB6275AD1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2DBBF-6F93-48B1-9075-F1C03A54B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433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4E553-F896-B681-D092-783B78AB2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75466F-0748-6265-E7B7-D9C3A94908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4BA2FD-7CD6-E2A2-CBC5-339CBEF84C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C5DBB4-2883-3700-C9D1-D99423D926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39AF2E-B487-677B-8727-B3869D72E9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085B1F6-1B01-7518-3759-82AE9F55C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879E7-E6B8-4AE7-898B-D0CCA0915AA9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3E5196-9500-2706-9A54-DF0FDB41B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3AB3B6-50F6-DAFA-B389-FE770C83E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2DBBF-6F93-48B1-9075-F1C03A54B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217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E2A8C-6311-9778-7B01-FC14130F3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8B8951-27EF-E12D-65A0-A2A28165E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879E7-E6B8-4AE7-898B-D0CCA0915AA9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476FF-6B73-92F5-DD2C-3CCCB7E2B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DF8E43-2BFE-BF91-F402-FE4C8BFEF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2DBBF-6F93-48B1-9075-F1C03A54B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850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3F45E9-1E9A-B463-8479-21397BF07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879E7-E6B8-4AE7-898B-D0CCA0915AA9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BD3D68-677E-CEA7-0110-5DDA87FF6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C8EC81-3551-6E9F-F870-2590BC554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2DBBF-6F93-48B1-9075-F1C03A54B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385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C35A7-B41B-596D-52B3-04DB08F30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9E0CA-DF32-027E-3E43-AFA3DA50C7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1D85CC-B9B8-4413-11CD-A53017235B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51D8E7-FB81-5E3D-B78B-816ECC903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879E7-E6B8-4AE7-898B-D0CCA0915AA9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BA65D0-8706-41ED-AE46-D89DE4B63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2BD1A1-EC29-A907-2696-80D9AF379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2DBBF-6F93-48B1-9075-F1C03A54B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074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F126E-A7CE-2A1B-1368-DEBC2D029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D18232-1B84-909A-ADC9-61BA5FE2B9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91CF66-554E-3B77-9A0E-8546364251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ED2E29-1239-1B25-083F-E2B89CA61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879E7-E6B8-4AE7-898B-D0CCA0915AA9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5B0861-685D-D0D6-9E3B-A7CEB0F4A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CFE84C-C6F5-9344-F596-76DD67418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2DBBF-6F93-48B1-9075-F1C03A54B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639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D53F06-EB2C-AF97-58D3-244A9BBB6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9982F3-D5FE-4EB9-DA33-211E39D9C4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068D70-51CC-819C-FD50-9FE9C0694A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C879E7-E6B8-4AE7-898B-D0CCA0915AA9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E012C9-F84C-DD6A-4C9B-06DDFD7993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EF61E-78BD-0DD4-0F28-01075453F2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92DBBF-6F93-48B1-9075-F1C03A54B8F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4123A6F6-3B6D-E35F-43E8-8BA7A2748A35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535884" y="6446152"/>
            <a:ext cx="2668748" cy="39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738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jpe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10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12">
            <a:extLst>
              <a:ext uri="{FF2B5EF4-FFF2-40B4-BE49-F238E27FC236}">
                <a16:creationId xmlns:a16="http://schemas.microsoft.com/office/drawing/2014/main" id="{C463B99A-73EE-4FBB-B7C4-F9F9BCC25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: Shape 14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482604-28B5-20BA-C118-4A56CA1D7E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2957" y="1525987"/>
            <a:ext cx="8952707" cy="1368458"/>
          </a:xfrm>
        </p:spPr>
        <p:txBody>
          <a:bodyPr>
            <a:noAutofit/>
          </a:bodyPr>
          <a:lstStyle/>
          <a:p>
            <a:pPr defTabSz="886968"/>
            <a:r>
              <a:rPr lang="en-US" sz="4400" b="1" dirty="0">
                <a:latin typeface="+mn-lt"/>
              </a:rPr>
              <a:t>Denver Metro RTD Rail at 30: </a:t>
            </a:r>
            <a:br>
              <a:rPr lang="en-US" sz="4400" b="1" dirty="0">
                <a:latin typeface="+mn-lt"/>
              </a:rPr>
            </a:br>
            <a:r>
              <a:rPr lang="en-US" sz="3600" b="1" i="1" dirty="0">
                <a:latin typeface="+mn-lt"/>
              </a:rPr>
              <a:t>Will state land use reforms and new funding sources save its low ridership?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9B787C-4748-BE64-4F35-5102A89C69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792" y="3004790"/>
            <a:ext cx="8952707" cy="753170"/>
          </a:xfrm>
        </p:spPr>
        <p:txBody>
          <a:bodyPr>
            <a:normAutofit fontScale="92500" lnSpcReduction="20000"/>
          </a:bodyPr>
          <a:lstStyle/>
          <a:p>
            <a:pPr defTabSz="886968">
              <a:spcBef>
                <a:spcPts val="970"/>
              </a:spcBef>
            </a:pPr>
            <a:r>
              <a:rPr lang="en-US" b="1" dirty="0"/>
              <a:t>October 24, 2025</a:t>
            </a:r>
          </a:p>
          <a:p>
            <a:pPr defTabSz="886968">
              <a:spcBef>
                <a:spcPts val="970"/>
              </a:spcBef>
            </a:pPr>
            <a:r>
              <a:rPr lang="en-US" b="1" dirty="0"/>
              <a:t>ACSP Annual Conference, 2025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0FDFF4E-C5D1-A63E-0064-7EADAD853215}"/>
              </a:ext>
            </a:extLst>
          </p:cNvPr>
          <p:cNvSpPr txBox="1">
            <a:spLocks/>
          </p:cNvSpPr>
          <p:nvPr/>
        </p:nvSpPr>
        <p:spPr>
          <a:xfrm>
            <a:off x="1181490" y="4201748"/>
            <a:ext cx="10036171" cy="5958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886968">
              <a:spcBef>
                <a:spcPts val="970"/>
              </a:spcBef>
            </a:pPr>
            <a:r>
              <a:rPr lang="en-US" sz="194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Carrie Makarewicz, PhD, </a:t>
            </a:r>
            <a:r>
              <a:rPr lang="en-US" sz="2000" dirty="0"/>
              <a:t>Dani Slabaugh, PhD, Jack Suva-Urwin, Mark </a:t>
            </a:r>
            <a:r>
              <a:rPr lang="en-US" sz="2000" dirty="0" err="1"/>
              <a:t>Schenberger</a:t>
            </a:r>
            <a:endParaRPr lang="en-US" sz="2000" dirty="0"/>
          </a:p>
        </p:txBody>
      </p:sp>
      <p:pic>
        <p:nvPicPr>
          <p:cNvPr id="5" name="Picture 4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DB94E29-60CF-D907-E98A-21EDE07CC7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9759" y="4908151"/>
            <a:ext cx="6417054" cy="942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2705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map of a city&#10;&#10;AI-generated content may be incorrect.">
            <a:extLst>
              <a:ext uri="{FF2B5EF4-FFF2-40B4-BE49-F238E27FC236}">
                <a16:creationId xmlns:a16="http://schemas.microsoft.com/office/drawing/2014/main" id="{62C6396C-385C-753B-A39B-6AF0C351E4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1146799"/>
            <a:ext cx="7302805" cy="5670561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2331895-A428-D08C-AAA0-65512073B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1468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+mn-lt"/>
              </a:rPr>
              <a:t>Denver Created a detailed TOD Strategic Framework</a:t>
            </a:r>
          </a:p>
        </p:txBody>
      </p:sp>
    </p:spTree>
    <p:extLst>
      <p:ext uri="{BB962C8B-B14F-4D97-AF65-F5344CB8AC3E}">
        <p14:creationId xmlns:p14="http://schemas.microsoft.com/office/powerpoint/2010/main" val="15467043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A428A9-A7F7-AB4B-1E6C-78D881BD9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6947F9C-00A7-FD6D-D297-18A5A35B0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1468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+mn-lt"/>
              </a:rPr>
              <a:t>But most walksheds were far less than the ½ mile theorized TOD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C362344-2CB2-B0B9-5B2F-43B0A89B67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6560" y="622967"/>
            <a:ext cx="8612187" cy="5828891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998C19F5-33A7-4FD3-48AB-5AA56B1D0E65}"/>
              </a:ext>
            </a:extLst>
          </p:cNvPr>
          <p:cNvSpPr/>
          <p:nvPr/>
        </p:nvSpPr>
        <p:spPr>
          <a:xfrm rot="5400000">
            <a:off x="-398894" y="3231811"/>
            <a:ext cx="5398243" cy="942856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7CA2734-6C15-68B8-139E-E976E2F16DA8}"/>
              </a:ext>
            </a:extLst>
          </p:cNvPr>
          <p:cNvSpPr/>
          <p:nvPr/>
        </p:nvSpPr>
        <p:spPr>
          <a:xfrm rot="5400000">
            <a:off x="7257679" y="3132977"/>
            <a:ext cx="5398243" cy="1239518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12A14C1-5000-EFBD-C955-3CD7264FD131}"/>
              </a:ext>
            </a:extLst>
          </p:cNvPr>
          <p:cNvSpPr/>
          <p:nvPr/>
        </p:nvSpPr>
        <p:spPr>
          <a:xfrm rot="10800000">
            <a:off x="2618101" y="5467464"/>
            <a:ext cx="7887338" cy="1239518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093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FD5BBF-3F6D-E80C-3C3C-0AE68AC315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440" y="1298892"/>
            <a:ext cx="11846560" cy="23094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/>
              <a:t>The good</a:t>
            </a:r>
          </a:p>
          <a:p>
            <a:r>
              <a:rPr lang="en-US" sz="2200" dirty="0"/>
              <a:t>TOD plans in place</a:t>
            </a:r>
          </a:p>
          <a:p>
            <a:r>
              <a:rPr lang="en-US" sz="2200" dirty="0"/>
              <a:t>Regional HUD-SCI grant showed promise for collaboration around planning growth</a:t>
            </a:r>
          </a:p>
          <a:p>
            <a:r>
              <a:rPr lang="en-US" sz="2200" dirty="0"/>
              <a:t>Rail would expand to Adams County and several new jurisdictions. </a:t>
            </a:r>
          </a:p>
          <a:p>
            <a:r>
              <a:rPr lang="en-US" sz="2200" dirty="0"/>
              <a:t>Although Boulder wouldn’t get rail for decades, a BRT offered a band-aid.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F68BA5-016C-DEF6-27BC-45CD69FF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5184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+mn-lt"/>
              </a:rPr>
              <a:t>Pre and Post Rail Expansion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78B7A29-E2DA-2418-E5A9-11172FD01F62}"/>
              </a:ext>
            </a:extLst>
          </p:cNvPr>
          <p:cNvSpPr txBox="1">
            <a:spLocks/>
          </p:cNvSpPr>
          <p:nvPr/>
        </p:nvSpPr>
        <p:spPr>
          <a:xfrm>
            <a:off x="345440" y="3771264"/>
            <a:ext cx="11846560" cy="267525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 b="1" dirty="0"/>
              <a:t>The problematic</a:t>
            </a:r>
          </a:p>
          <a:p>
            <a:r>
              <a:rPr lang="en-US" sz="2200" dirty="0"/>
              <a:t>Some communities against HUD “</a:t>
            </a:r>
            <a:r>
              <a:rPr lang="en-US" sz="2200" i="1" dirty="0"/>
              <a:t>Sustainable</a:t>
            </a:r>
            <a:r>
              <a:rPr lang="en-US" sz="2200" dirty="0"/>
              <a:t>” Communities Initiative and two planned to vote to downzone from TOD commitments. </a:t>
            </a:r>
          </a:p>
          <a:p>
            <a:r>
              <a:rPr lang="en-US" sz="2200" dirty="0"/>
              <a:t>Several lines opened 1 – 2 years late with stops and starts and large cost overruns. </a:t>
            </a:r>
          </a:p>
          <a:p>
            <a:pPr lvl="1"/>
            <a:r>
              <a:rPr lang="en-US" sz="2200" b="1" dirty="0"/>
              <a:t>Non-users still question whether rail is reliable based on these rough starts </a:t>
            </a:r>
          </a:p>
          <a:p>
            <a:r>
              <a:rPr lang="en-US" sz="2200" dirty="0"/>
              <a:t>Rush to build new lines created enormous capital debt with little left for operations.</a:t>
            </a:r>
          </a:p>
          <a:p>
            <a:r>
              <a:rPr lang="en-US" sz="2200" dirty="0"/>
              <a:t>Expedient alignment reduces TOD potential. </a:t>
            </a:r>
          </a:p>
        </p:txBody>
      </p:sp>
    </p:spTree>
    <p:extLst>
      <p:ext uri="{BB962C8B-B14F-4D97-AF65-F5344CB8AC3E}">
        <p14:creationId xmlns:p14="http://schemas.microsoft.com/office/powerpoint/2010/main" val="368597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8002B-0536-E60B-C9DC-0E9AB7350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61035"/>
          </a:xfrm>
          <a:solidFill>
            <a:schemeClr val="accent2"/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b="1" dirty="0">
                <a:solidFill>
                  <a:schemeClr val="bg1"/>
                </a:solidFill>
                <a:latin typeface="+mn-lt"/>
              </a:rPr>
              <a:t>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1C86E-EB6A-5C5D-F4C8-3066692595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40" y="1180465"/>
            <a:ext cx="11501120" cy="5078095"/>
          </a:xfrm>
        </p:spPr>
        <p:txBody>
          <a:bodyPr>
            <a:normAutofit fontScale="92500" lnSpcReduction="20000"/>
          </a:bodyPr>
          <a:lstStyle/>
          <a:p>
            <a:r>
              <a:rPr lang="en-US" sz="3200" dirty="0"/>
              <a:t>Quantitative trend data</a:t>
            </a:r>
          </a:p>
          <a:p>
            <a:r>
              <a:rPr lang="en-US" sz="3200" dirty="0"/>
              <a:t>Interviews in 2014 and 2024 (ongoing)</a:t>
            </a:r>
          </a:p>
          <a:p>
            <a:r>
              <a:rPr lang="en-US" sz="3200" dirty="0"/>
              <a:t>Land Use Analysis: ongoing </a:t>
            </a:r>
          </a:p>
          <a:p>
            <a:pPr lvl="1"/>
            <a:r>
              <a:rPr lang="en-US" sz="2800" dirty="0"/>
              <a:t>zoning</a:t>
            </a:r>
          </a:p>
          <a:p>
            <a:pPr lvl="1"/>
            <a:r>
              <a:rPr lang="en-US" sz="2800" dirty="0"/>
              <a:t>year built, building type, affordability, occupants, vacancies</a:t>
            </a:r>
          </a:p>
          <a:p>
            <a:pPr lvl="1"/>
            <a:r>
              <a:rPr lang="en-US" sz="2800" dirty="0"/>
              <a:t>TOC commercial uses</a:t>
            </a:r>
          </a:p>
          <a:p>
            <a:r>
              <a:rPr lang="en-US" sz="3200" dirty="0"/>
              <a:t>Focus Groups for another sales tax for transit on Fall 2026 ballot</a:t>
            </a:r>
          </a:p>
          <a:p>
            <a:r>
              <a:rPr lang="en-US" sz="3200" dirty="0"/>
              <a:t>Station Site Visits: ongoing</a:t>
            </a:r>
          </a:p>
          <a:p>
            <a:pPr lvl="1"/>
            <a:r>
              <a:rPr lang="en-US" sz="2800" dirty="0"/>
              <a:t>Sidewalk connectivity</a:t>
            </a:r>
          </a:p>
          <a:p>
            <a:pPr lvl="1"/>
            <a:r>
              <a:rPr lang="en-US" sz="2800" dirty="0"/>
              <a:t>Wayfinding</a:t>
            </a:r>
          </a:p>
          <a:p>
            <a:pPr lvl="1"/>
            <a:r>
              <a:rPr lang="en-US" sz="2800" dirty="0"/>
              <a:t>Sense of safety</a:t>
            </a:r>
          </a:p>
          <a:p>
            <a:pPr lvl="1"/>
            <a:r>
              <a:rPr lang="en-US" sz="2800" dirty="0"/>
              <a:t>Ease of access</a:t>
            </a:r>
          </a:p>
          <a:p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256526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6DA27D4-BD8A-F30A-93ED-BF84195C9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Land Use Analysis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DEF47A-BB4F-A497-BAED-8BD5BFADA4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7077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173BA-B51C-40AD-9FDC-AC63CA98C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35"/>
            <a:ext cx="12192000" cy="606650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1"/>
                </a:solidFill>
                <a:latin typeface="+mn-lt"/>
              </a:rPr>
              <a:t>Current Land Use Analysis: Regional View</a:t>
            </a:r>
          </a:p>
        </p:txBody>
      </p:sp>
      <p:pic>
        <p:nvPicPr>
          <p:cNvPr id="4" name="Picture 3" descr="A map of a city&#10;&#10;Description automatically generated">
            <a:extLst>
              <a:ext uri="{FF2B5EF4-FFF2-40B4-BE49-F238E27FC236}">
                <a16:creationId xmlns:a16="http://schemas.microsoft.com/office/drawing/2014/main" id="{02F3D561-6119-41B3-1C68-7D97EE2A5A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84" y="1520441"/>
            <a:ext cx="3889832" cy="50338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282A943-4FDD-4479-7912-A1D456608FA1}"/>
              </a:ext>
            </a:extLst>
          </p:cNvPr>
          <p:cNvSpPr txBox="1"/>
          <p:nvPr/>
        </p:nvSpPr>
        <p:spPr>
          <a:xfrm>
            <a:off x="0" y="812555"/>
            <a:ext cx="4902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70% of the region (4,569 sq mi) is zoned SF detached housing</a:t>
            </a:r>
          </a:p>
        </p:txBody>
      </p:sp>
      <p:pic>
        <p:nvPicPr>
          <p:cNvPr id="6" name="Picture 5" descr="A map of a city&#10;&#10;Description automatically generated">
            <a:extLst>
              <a:ext uri="{FF2B5EF4-FFF2-40B4-BE49-F238E27FC236}">
                <a16:creationId xmlns:a16="http://schemas.microsoft.com/office/drawing/2014/main" id="{93D77D1E-C3B1-4A46-1E07-8A262CDAB8A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4780" y="1808521"/>
            <a:ext cx="5922820" cy="455452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FAE8DBD-A94C-0716-21F4-FB001AAF8A78}"/>
              </a:ext>
            </a:extLst>
          </p:cNvPr>
          <p:cNvSpPr txBox="1"/>
          <p:nvPr/>
        </p:nvSpPr>
        <p:spPr>
          <a:xfrm>
            <a:off x="5253180" y="812555"/>
            <a:ext cx="67305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Urban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/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D07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Midurban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/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Suburban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Density Pattern: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Midurban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around most rail lines.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Most live/work in suburban areas.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2920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D32225F-7304-0B51-7DD7-20BD3434E2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40" y="1773450"/>
            <a:ext cx="6441440" cy="501432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C7D0E668-75BF-3CFC-39A7-B43C82966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570"/>
            <a:ext cx="12125960" cy="606650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1"/>
                </a:solidFill>
                <a:latin typeface="+mn-lt"/>
              </a:rPr>
              <a:t>Land Use Analysis: Zoning within TOC areas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D7684DA6-E5B2-FD45-E54E-9AF0CBB72F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8957815"/>
              </p:ext>
            </p:extLst>
          </p:nvPr>
        </p:nvGraphicFramePr>
        <p:xfrm>
          <a:off x="6638291" y="866774"/>
          <a:ext cx="5487669" cy="55511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40989">
                  <a:extLst>
                    <a:ext uri="{9D8B030D-6E8A-4147-A177-3AD203B41FA5}">
                      <a16:colId xmlns:a16="http://schemas.microsoft.com/office/drawing/2014/main" val="3749139599"/>
                    </a:ext>
                  </a:extLst>
                </a:gridCol>
                <a:gridCol w="1333030">
                  <a:extLst>
                    <a:ext uri="{9D8B030D-6E8A-4147-A177-3AD203B41FA5}">
                      <a16:colId xmlns:a16="http://schemas.microsoft.com/office/drawing/2014/main" val="3678346748"/>
                    </a:ext>
                  </a:extLst>
                </a:gridCol>
                <a:gridCol w="1313650">
                  <a:extLst>
                    <a:ext uri="{9D8B030D-6E8A-4147-A177-3AD203B41FA5}">
                      <a16:colId xmlns:a16="http://schemas.microsoft.com/office/drawing/2014/main" val="66522424"/>
                    </a:ext>
                  </a:extLst>
                </a:gridCol>
              </a:tblGrid>
              <a:tr h="60049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1" u="none" strike="noStrike" dirty="0">
                          <a:effectLst/>
                        </a:rPr>
                        <a:t>Generalized Zoning</a:t>
                      </a:r>
                      <a:endParaRPr lang="en-US" sz="2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1" u="none" strike="noStrike" dirty="0">
                          <a:effectLst/>
                        </a:rPr>
                        <a:t>% of 1/2 Mile</a:t>
                      </a:r>
                      <a:endParaRPr lang="en-US" sz="2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1" u="none" strike="noStrike" dirty="0">
                          <a:effectLst/>
                        </a:rPr>
                        <a:t>Cumulative</a:t>
                      </a:r>
                      <a:endParaRPr lang="en-US" sz="2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4035080234"/>
                  </a:ext>
                </a:extLst>
              </a:tr>
              <a:tr h="30739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Mixed Use Res-High</a:t>
                      </a:r>
                      <a:endParaRPr lang="en-U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15.4%</a:t>
                      </a:r>
                      <a:endParaRPr lang="en-U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>
                    <a:solidFill>
                      <a:srgbClr val="CC99FF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34%</a:t>
                      </a:r>
                      <a:endParaRPr lang="en-US" sz="2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ctr"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4952300"/>
                  </a:ext>
                </a:extLst>
              </a:tr>
              <a:tr h="30739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Mixed Use Res-Med</a:t>
                      </a:r>
                      <a:endParaRPr lang="en-U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10.7%</a:t>
                      </a:r>
                      <a:endParaRPr lang="en-U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>
                    <a:solidFill>
                      <a:srgbClr val="CC99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7791471"/>
                  </a:ext>
                </a:extLst>
              </a:tr>
              <a:tr h="30739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Mixed Use Res-</a:t>
                      </a:r>
                      <a:r>
                        <a:rPr lang="en-US" sz="2000" u="none" strike="noStrike" dirty="0" err="1">
                          <a:effectLst/>
                        </a:rPr>
                        <a:t>MedHigh</a:t>
                      </a:r>
                      <a:endParaRPr lang="en-U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3.8%</a:t>
                      </a:r>
                      <a:endParaRPr lang="en-U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>
                    <a:solidFill>
                      <a:srgbClr val="CC99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0374313"/>
                  </a:ext>
                </a:extLst>
              </a:tr>
              <a:tr h="30739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Residential-High</a:t>
                      </a:r>
                      <a:endParaRPr lang="en-U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0.3%</a:t>
                      </a:r>
                      <a:endParaRPr lang="en-U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>
                    <a:solidFill>
                      <a:srgbClr val="CC99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2203963"/>
                  </a:ext>
                </a:extLst>
              </a:tr>
              <a:tr h="30739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Residential-Med</a:t>
                      </a:r>
                      <a:endParaRPr lang="en-U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2.3%</a:t>
                      </a:r>
                      <a:endParaRPr lang="en-U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>
                    <a:solidFill>
                      <a:srgbClr val="CC99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1989932"/>
                  </a:ext>
                </a:extLst>
              </a:tr>
              <a:tr h="30739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Residential-</a:t>
                      </a:r>
                      <a:r>
                        <a:rPr lang="en-US" sz="2000" u="none" strike="noStrike" dirty="0" err="1">
                          <a:effectLst/>
                        </a:rPr>
                        <a:t>MedHigh</a:t>
                      </a:r>
                      <a:endParaRPr lang="en-U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1.2%</a:t>
                      </a:r>
                      <a:endParaRPr lang="en-U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>
                    <a:solidFill>
                      <a:srgbClr val="CC99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3115602"/>
                  </a:ext>
                </a:extLst>
              </a:tr>
              <a:tr h="30739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Civic</a:t>
                      </a:r>
                      <a:endParaRPr lang="en-U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0.3%</a:t>
                      </a:r>
                      <a:endParaRPr lang="en-U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>
                          <a:effectLst/>
                        </a:rPr>
                        <a:t> 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1227454991"/>
                  </a:ext>
                </a:extLst>
              </a:tr>
              <a:tr h="30739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Commercial</a:t>
                      </a:r>
                      <a:endParaRPr lang="en-US" sz="20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8.6%</a:t>
                      </a:r>
                      <a:endParaRPr lang="en-US" sz="20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en-US" sz="20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3956782091"/>
                  </a:ext>
                </a:extLst>
              </a:tr>
              <a:tr h="30739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Industrial</a:t>
                      </a:r>
                      <a:endParaRPr lang="en-US" sz="20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8.6%</a:t>
                      </a:r>
                      <a:endParaRPr lang="en-US" sz="20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en-US" sz="20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195454559"/>
                  </a:ext>
                </a:extLst>
              </a:tr>
              <a:tr h="30739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Mixed Use-Conditional</a:t>
                      </a:r>
                      <a:endParaRPr lang="en-U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0.3%</a:t>
                      </a:r>
                      <a:endParaRPr lang="en-U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>
                          <a:effectLst/>
                        </a:rPr>
                        <a:t> 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3300918923"/>
                  </a:ext>
                </a:extLst>
              </a:tr>
              <a:tr h="30739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Mobile Home</a:t>
                      </a:r>
                      <a:endParaRPr lang="en-U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0.15%</a:t>
                      </a:r>
                      <a:endParaRPr lang="en-U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 </a:t>
                      </a:r>
                      <a:endParaRPr lang="en-U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2756499689"/>
                  </a:ext>
                </a:extLst>
              </a:tr>
              <a:tr h="30739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Mixed Use Res-Low</a:t>
                      </a:r>
                      <a:endParaRPr lang="en-U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0.04%</a:t>
                      </a:r>
                      <a:endParaRPr lang="en-U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>
                    <a:solidFill>
                      <a:srgbClr val="FFFF00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48%</a:t>
                      </a:r>
                      <a:endParaRPr lang="en-US" sz="2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2480566"/>
                  </a:ext>
                </a:extLst>
              </a:tr>
              <a:tr h="30739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OpenSpace</a:t>
                      </a:r>
                      <a:endParaRPr lang="en-U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18.9%</a:t>
                      </a:r>
                      <a:endParaRPr lang="en-U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5936540"/>
                  </a:ext>
                </a:extLst>
              </a:tr>
              <a:tr h="30739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Residential-Low</a:t>
                      </a:r>
                      <a:endParaRPr lang="en-U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29.4%</a:t>
                      </a:r>
                      <a:endParaRPr lang="en-U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1729810"/>
                  </a:ext>
                </a:extLst>
              </a:tr>
              <a:tr h="30739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Uncertain</a:t>
                      </a:r>
                      <a:endParaRPr lang="en-U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0.03%</a:t>
                      </a:r>
                      <a:endParaRPr lang="en-U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 </a:t>
                      </a:r>
                      <a:endParaRPr lang="en-U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1531241473"/>
                  </a:ext>
                </a:extLst>
              </a:tr>
              <a:tr h="30739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Grand Total</a:t>
                      </a:r>
                      <a:endParaRPr lang="en-US" sz="2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100%</a:t>
                      </a:r>
                      <a:endParaRPr lang="en-U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82%</a:t>
                      </a:r>
                      <a:endParaRPr lang="en-US" sz="2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2506946235"/>
                  </a:ext>
                </a:extLst>
              </a:tr>
            </a:tbl>
          </a:graphicData>
        </a:graphic>
      </p:graphicFrame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D67AF2DA-EF5F-E0EC-FAA9-559D892D7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39" y="656555"/>
            <a:ext cx="6572251" cy="760095"/>
          </a:xfrm>
        </p:spPr>
        <p:txBody>
          <a:bodyPr>
            <a:noAutofit/>
          </a:bodyPr>
          <a:lstStyle/>
          <a:p>
            <a:r>
              <a:rPr lang="en-US" sz="2000" dirty="0"/>
              <a:t>Many stations (mostly in Denver) are zoned for mixed-use residential, but it’s not enough. </a:t>
            </a:r>
          </a:p>
          <a:p>
            <a:r>
              <a:rPr lang="en-US" sz="2000" dirty="0"/>
              <a:t>More than 50% of land zoned low density res. or industrial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978655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D1AF77F-AB21-08A8-2CC2-E30C531F544A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606650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From Zoning to Multi-Family Permits: 2000 - 2024</a:t>
            </a:r>
          </a:p>
        </p:txBody>
      </p:sp>
      <p:pic>
        <p:nvPicPr>
          <p:cNvPr id="6" name="Picture 5" descr="A map of a city&#10;&#10;AI-generated content may be incorrect.">
            <a:extLst>
              <a:ext uri="{FF2B5EF4-FFF2-40B4-BE49-F238E27FC236}">
                <a16:creationId xmlns:a16="http://schemas.microsoft.com/office/drawing/2014/main" id="{520BA618-E9E1-4D1B-8C9F-99745FBBE1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804" y="2420036"/>
            <a:ext cx="3103524" cy="4016324"/>
          </a:xfrm>
          <a:prstGeom prst="rect">
            <a:avLst/>
          </a:prstGeom>
        </p:spPr>
      </p:pic>
      <p:pic>
        <p:nvPicPr>
          <p:cNvPr id="8" name="Picture 7" descr="A map of a city&#10;&#10;AI-generated content may be incorrect.">
            <a:extLst>
              <a:ext uri="{FF2B5EF4-FFF2-40B4-BE49-F238E27FC236}">
                <a16:creationId xmlns:a16="http://schemas.microsoft.com/office/drawing/2014/main" id="{96037648-FC0F-1A39-DEB1-D93E044324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6493" y="2420036"/>
            <a:ext cx="3060343" cy="3960444"/>
          </a:xfrm>
          <a:prstGeom prst="rect">
            <a:avLst/>
          </a:prstGeom>
        </p:spPr>
      </p:pic>
      <p:pic>
        <p:nvPicPr>
          <p:cNvPr id="10" name="Picture 9" descr="A map of a city&#10;&#10;AI-generated content may be incorrect.">
            <a:extLst>
              <a:ext uri="{FF2B5EF4-FFF2-40B4-BE49-F238E27FC236}">
                <a16:creationId xmlns:a16="http://schemas.microsoft.com/office/drawing/2014/main" id="{CE8E55BE-96B5-24E1-0A06-1E38993367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7281" y="2420037"/>
            <a:ext cx="3060342" cy="3960443"/>
          </a:xfrm>
          <a:prstGeom prst="rect">
            <a:avLst/>
          </a:prstGeom>
        </p:spPr>
      </p:pic>
      <p:pic>
        <p:nvPicPr>
          <p:cNvPr id="12" name="Picture 11" descr="A map of a city&#10;&#10;AI-generated content may be incorrect.">
            <a:extLst>
              <a:ext uri="{FF2B5EF4-FFF2-40B4-BE49-F238E27FC236}">
                <a16:creationId xmlns:a16="http://schemas.microsoft.com/office/drawing/2014/main" id="{40C54BFE-7AA5-D97C-11E7-67C3780B02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7623" y="2420036"/>
            <a:ext cx="3060342" cy="3960442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B4F1BE-66FB-73FD-5592-CE73B30F5E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" y="846230"/>
            <a:ext cx="11501120" cy="7600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/>
              <a:t>Housing Unit Permits (HUD, SOCDS): </a:t>
            </a:r>
          </a:p>
          <a:p>
            <a:r>
              <a:rPr lang="en-US" sz="2000" dirty="0"/>
              <a:t>Increase in denser multifamily units over time, but the quantity remains below the amount needed.</a:t>
            </a:r>
          </a:p>
          <a:p>
            <a:r>
              <a:rPr lang="en-US" sz="2000" dirty="0"/>
              <a:t>MF Units are not going in many of the most job-rich locations with transit stations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36666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AFCAFD7-6FBD-E819-2BB3-595145B00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31300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chemeClr val="bg1"/>
                </a:solidFill>
                <a:latin typeface="+mn-lt"/>
              </a:rPr>
              <a:t>Midurban “Retrofit” Case Study: Westminster’s new Downtown near rail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9B6E583-667F-E3D2-8C57-199BADAED12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8800" y="1444448"/>
            <a:ext cx="8729783" cy="527685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C3226F1-5A44-CDA5-494B-B4D4F2EA1674}"/>
              </a:ext>
            </a:extLst>
          </p:cNvPr>
          <p:cNvSpPr/>
          <p:nvPr/>
        </p:nvSpPr>
        <p:spPr>
          <a:xfrm>
            <a:off x="3333044" y="2866672"/>
            <a:ext cx="3099506" cy="3127728"/>
          </a:xfrm>
          <a:prstGeom prst="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D1C466B1-5D27-537B-BBFF-F2BC712EE70F}"/>
              </a:ext>
            </a:extLst>
          </p:cNvPr>
          <p:cNvSpPr txBox="1">
            <a:spLocks/>
          </p:cNvSpPr>
          <p:nvPr/>
        </p:nvSpPr>
        <p:spPr>
          <a:xfrm>
            <a:off x="8898583" y="1327157"/>
            <a:ext cx="3074695" cy="330103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CFB87C"/>
              </a:buClr>
              <a:buFont typeface="System Font Regular"/>
              <a:buChar char="▸"/>
              <a:tabLst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Helvetica Neue" panose="02000503000000020004" pitchFamily="2" charset="0"/>
                <a:ea typeface="+mn-ea"/>
                <a:cs typeface="+mn-cs"/>
              </a:defRPr>
            </a:lvl1pPr>
            <a:lvl2pPr marL="687388" indent="-2301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CFB87C"/>
              </a:buClr>
              <a:buFont typeface="System Font Regular"/>
              <a:buChar char="▸"/>
              <a:tabLst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Helvetica Neue" panose="02000503000000020004" pitchFamily="2" charset="0"/>
                <a:ea typeface="+mn-ea"/>
                <a:cs typeface="+mn-cs"/>
              </a:defRPr>
            </a:lvl2pPr>
            <a:lvl3pPr marL="1146175" indent="-231775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CFB87C"/>
              </a:buClr>
              <a:buFont typeface="System Font Regular"/>
              <a:buChar char="▸"/>
              <a:tabLst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Helvetica Neue" panose="02000503000000020004" pitchFamily="2" charset="0"/>
                <a:ea typeface="+mn-ea"/>
                <a:cs typeface="+mn-cs"/>
              </a:defRPr>
            </a:lvl3pPr>
            <a:lvl4pPr marL="1606550" indent="-23495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CFB87C"/>
              </a:buClr>
              <a:buFont typeface="System Font Regular"/>
              <a:buChar char="▸"/>
              <a:tabLst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Helvetica Neue" panose="02000503000000020004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CFB87C"/>
              </a:buClr>
              <a:buFont typeface="System Font Regular"/>
              <a:buChar char="▸"/>
              <a:tabLst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Helvetica Neue" panose="02000503000000020004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System Font Regular"/>
              <a:buNone/>
            </a:pPr>
            <a:r>
              <a:rPr lang="en-US" b="1" dirty="0"/>
              <a:t>Former mall “gray-field”</a:t>
            </a:r>
            <a:endParaRPr lang="en-US" dirty="0"/>
          </a:p>
          <a:p>
            <a:pPr>
              <a:lnSpc>
                <a:spcPct val="100000"/>
              </a:lnSpc>
              <a:spcAft>
                <a:spcPts val="900"/>
              </a:spcAft>
            </a:pPr>
            <a:r>
              <a:rPr lang="en-US" dirty="0"/>
              <a:t>Near rail and BRT</a:t>
            </a:r>
          </a:p>
          <a:p>
            <a:pPr>
              <a:lnSpc>
                <a:spcPct val="100000"/>
              </a:lnSpc>
              <a:spcAft>
                <a:spcPts val="900"/>
              </a:spcAft>
            </a:pPr>
            <a:r>
              <a:rPr lang="en-US" dirty="0"/>
              <a:t>Post-war suburb</a:t>
            </a:r>
          </a:p>
          <a:p>
            <a:pPr>
              <a:lnSpc>
                <a:spcPct val="100000"/>
              </a:lnSpc>
              <a:spcAft>
                <a:spcPts val="900"/>
              </a:spcAft>
            </a:pPr>
            <a:r>
              <a:rPr lang="en-US" dirty="0"/>
              <a:t>City-led redevelopment: $74M, staff, and land</a:t>
            </a:r>
          </a:p>
          <a:p>
            <a:pPr>
              <a:lnSpc>
                <a:spcPct val="100000"/>
              </a:lnSpc>
              <a:spcAft>
                <a:spcPts val="900"/>
              </a:spcAft>
            </a:pPr>
            <a:r>
              <a:rPr lang="en-US" dirty="0"/>
              <a:t>Mixed-use, density, and walkability goals</a:t>
            </a:r>
          </a:p>
          <a:p>
            <a:pPr>
              <a:lnSpc>
                <a:spcPct val="100000"/>
              </a:lnSpc>
              <a:spcAft>
                <a:spcPts val="900"/>
              </a:spcAft>
            </a:pPr>
            <a:r>
              <a:rPr lang="en-US" dirty="0"/>
              <a:t>Central Park</a:t>
            </a:r>
          </a:p>
          <a:p>
            <a:pPr>
              <a:lnSpc>
                <a:spcPct val="100000"/>
              </a:lnSpc>
              <a:spcAft>
                <a:spcPts val="900"/>
              </a:spcAft>
            </a:pPr>
            <a:r>
              <a:rPr lang="en-US" dirty="0"/>
              <a:t>20-year timeline</a:t>
            </a:r>
          </a:p>
          <a:p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DE34C48-E384-7128-E436-F7A7CCD45E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800" y="990613"/>
            <a:ext cx="2400635" cy="2333951"/>
          </a:xfrm>
          <a:prstGeom prst="rect">
            <a:avLst/>
          </a:prstGeom>
        </p:spPr>
      </p:pic>
      <p:pic>
        <p:nvPicPr>
          <p:cNvPr id="17" name="Content Placeholder 8" descr="A map of a city&#10;&#10;Description automatically generated">
            <a:extLst>
              <a:ext uri="{FF2B5EF4-FFF2-40B4-BE49-F238E27FC236}">
                <a16:creationId xmlns:a16="http://schemas.microsoft.com/office/drawing/2014/main" id="{FFC28FB5-ABC8-F870-26C1-6B55B62AD22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058016" y="4728104"/>
            <a:ext cx="2623356" cy="19931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25172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EACA1-4939-52D2-2335-FD0B1C5DD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51" y="122760"/>
            <a:ext cx="7620000" cy="404474"/>
          </a:xfrm>
        </p:spPr>
        <p:txBody>
          <a:bodyPr>
            <a:normAutofit fontScale="90000"/>
          </a:bodyPr>
          <a:lstStyle/>
          <a:p>
            <a:r>
              <a:rPr lang="en-US" dirty="0"/>
              <a:t>The Vision</a:t>
            </a:r>
          </a:p>
        </p:txBody>
      </p:sp>
      <p:pic>
        <p:nvPicPr>
          <p:cNvPr id="7" name="Picture 6" descr="A map of a city&#10;&#10;Description automatically generated">
            <a:extLst>
              <a:ext uri="{FF2B5EF4-FFF2-40B4-BE49-F238E27FC236}">
                <a16:creationId xmlns:a16="http://schemas.microsoft.com/office/drawing/2014/main" id="{05B11B6A-424D-199E-E2A5-6E5E7F782D9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751" y="2602128"/>
            <a:ext cx="4815573" cy="4133112"/>
          </a:xfrm>
          <a:prstGeom prst="rect">
            <a:avLst/>
          </a:prstGeom>
        </p:spPr>
      </p:pic>
      <p:pic>
        <p:nvPicPr>
          <p:cNvPr id="8" name="Picture 7" descr="A map of a city&#10;&#10;Description automatically generated">
            <a:extLst>
              <a:ext uri="{FF2B5EF4-FFF2-40B4-BE49-F238E27FC236}">
                <a16:creationId xmlns:a16="http://schemas.microsoft.com/office/drawing/2014/main" id="{45C1004C-892D-4EDC-A02E-7F8F920373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9802" y="2374900"/>
            <a:ext cx="7510020" cy="4483100"/>
          </a:xfrm>
          <a:prstGeom prst="rect">
            <a:avLst/>
          </a:prstGeom>
        </p:spPr>
      </p:pic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8FFCD36-9EE9-9D0B-00B1-6FF449FEC5E0}"/>
              </a:ext>
            </a:extLst>
          </p:cNvPr>
          <p:cNvSpPr txBox="1">
            <a:spLocks/>
          </p:cNvSpPr>
          <p:nvPr/>
        </p:nvSpPr>
        <p:spPr>
          <a:xfrm>
            <a:off x="158751" y="566981"/>
            <a:ext cx="12033249" cy="132431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CFB87C"/>
              </a:buClr>
              <a:buFont typeface="System Font Regular"/>
              <a:buChar char="▸"/>
              <a:tabLst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Helvetica Neue" panose="02000503000000020004" pitchFamily="2" charset="0"/>
                <a:ea typeface="+mn-ea"/>
                <a:cs typeface="+mn-cs"/>
              </a:defRPr>
            </a:lvl1pPr>
            <a:lvl2pPr marL="687388" indent="-2301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CFB87C"/>
              </a:buClr>
              <a:buFont typeface="System Font Regular"/>
              <a:buChar char="▸"/>
              <a:tabLst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Helvetica Neue" panose="02000503000000020004" pitchFamily="2" charset="0"/>
                <a:ea typeface="+mn-ea"/>
                <a:cs typeface="+mn-cs"/>
              </a:defRPr>
            </a:lvl2pPr>
            <a:lvl3pPr marL="1146175" indent="-231775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CFB87C"/>
              </a:buClr>
              <a:buFont typeface="System Font Regular"/>
              <a:buChar char="▸"/>
              <a:tabLst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Helvetica Neue" panose="02000503000000020004" pitchFamily="2" charset="0"/>
                <a:ea typeface="+mn-ea"/>
                <a:cs typeface="+mn-cs"/>
              </a:defRPr>
            </a:lvl3pPr>
            <a:lvl4pPr marL="1606550" indent="-23495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CFB87C"/>
              </a:buClr>
              <a:buFont typeface="System Font Regular"/>
              <a:buChar char="▸"/>
              <a:tabLst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Helvetica Neue" panose="02000503000000020004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CFB87C"/>
              </a:buClr>
              <a:buFont typeface="System Font Regular"/>
              <a:buChar char="▸"/>
              <a:tabLst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Helvetica Neue" panose="02000503000000020004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900"/>
              </a:spcAft>
              <a:buFont typeface="System Font Regular"/>
              <a:buNone/>
            </a:pPr>
            <a:r>
              <a:rPr lang="en-US" b="1" dirty="0"/>
              <a:t>Strengths and areas for improvement</a:t>
            </a:r>
            <a:endParaRPr lang="en-US" dirty="0"/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dirty="0"/>
              <a:t>D</a:t>
            </a:r>
            <a:r>
              <a:rPr lang="en-US" b="1" dirty="0"/>
              <a:t>ensity near transit</a:t>
            </a:r>
            <a:r>
              <a:rPr lang="en-US" dirty="0"/>
              <a:t>, greater densities than elsewhere in Westminster and Denver suburbs, mix of housing types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dirty="0"/>
              <a:t>A </a:t>
            </a:r>
            <a:r>
              <a:rPr lang="en-US" b="1" dirty="0"/>
              <a:t>central park and parkways </a:t>
            </a:r>
            <a:r>
              <a:rPr lang="en-US" dirty="0"/>
              <a:t>for convening, community building, mental health/nature access, sense of place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b="1" dirty="0"/>
              <a:t>Street connectivity, </a:t>
            </a:r>
            <a:r>
              <a:rPr lang="en-US" dirty="0"/>
              <a:t>yet </a:t>
            </a:r>
            <a:r>
              <a:rPr lang="en-US" dirty="0">
                <a:solidFill>
                  <a:srgbClr val="FF0000"/>
                </a:solidFill>
              </a:rPr>
              <a:t>fairly large blocks may </a:t>
            </a:r>
            <a:r>
              <a:rPr lang="en-US" dirty="0"/>
              <a:t>reduce walkability and small-scale local businesses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dirty="0"/>
              <a:t>Other suburban characteristics, e.g., </a:t>
            </a:r>
            <a:r>
              <a:rPr lang="en-US" dirty="0">
                <a:solidFill>
                  <a:srgbClr val="FF0000"/>
                </a:solidFill>
              </a:rPr>
              <a:t>high parking ratios</a:t>
            </a:r>
            <a:r>
              <a:rPr lang="en-US" dirty="0"/>
              <a:t>, that encourage driving.</a:t>
            </a:r>
          </a:p>
        </p:txBody>
      </p:sp>
    </p:spTree>
    <p:extLst>
      <p:ext uri="{BB962C8B-B14F-4D97-AF65-F5344CB8AC3E}">
        <p14:creationId xmlns:p14="http://schemas.microsoft.com/office/powerpoint/2010/main" val="128964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EBF741F-9B9D-AFC3-6750-7274890B2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n-lt"/>
              </a:rPr>
              <a:t>The problem: “Bringing Riders to the Station”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4BAC7D-B9AB-A369-F3EB-A059D7CFAF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0275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45156BD-56C2-20A3-D6F5-2679ACCD31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2144" t="2333" r="2144" b="-2333"/>
          <a:stretch/>
        </p:blipFill>
        <p:spPr>
          <a:xfrm>
            <a:off x="2969530" y="731379"/>
            <a:ext cx="9222470" cy="570386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0F0DACE-C6C4-1E5A-B266-778D75270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787362" cy="785453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+mn-lt"/>
              </a:rPr>
              <a:t>Opposition: Orchard Station in Greenwood Village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337251-1B1F-151F-DABB-37868A2710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37" y="4401261"/>
            <a:ext cx="3531830" cy="2259183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833C9BE-4F8E-95FF-95ED-A564CEEEA651}"/>
              </a:ext>
            </a:extLst>
          </p:cNvPr>
          <p:cNvCxnSpPr>
            <a:cxnSpLocks/>
          </p:cNvCxnSpPr>
          <p:nvPr/>
        </p:nvCxnSpPr>
        <p:spPr>
          <a:xfrm flipV="1">
            <a:off x="2274711" y="934720"/>
            <a:ext cx="900289" cy="480568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50D554A-F0F3-7A7F-D2CB-1C8C28E78856}"/>
              </a:ext>
            </a:extLst>
          </p:cNvPr>
          <p:cNvCxnSpPr>
            <a:cxnSpLocks/>
          </p:cNvCxnSpPr>
          <p:nvPr/>
        </p:nvCxnSpPr>
        <p:spPr>
          <a:xfrm>
            <a:off x="2274711" y="5740400"/>
            <a:ext cx="6494385" cy="42722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38539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E92C51A-475C-BC82-7C8D-E00F24FFC9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43" y="0"/>
            <a:ext cx="3947581" cy="489047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46CF007-365B-98A7-3B0E-8167695ACF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0853" y="1784781"/>
            <a:ext cx="7059877" cy="481680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D8C235C-597C-4C06-ED4A-40BAAEBA54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975" y="4890475"/>
            <a:ext cx="3163270" cy="194813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380DCA8-AAC2-5725-C277-6BE26428F786}"/>
              </a:ext>
            </a:extLst>
          </p:cNvPr>
          <p:cNvCxnSpPr>
            <a:cxnSpLocks/>
          </p:cNvCxnSpPr>
          <p:nvPr/>
        </p:nvCxnSpPr>
        <p:spPr>
          <a:xfrm flipV="1">
            <a:off x="3166243" y="2997603"/>
            <a:ext cx="2666683" cy="286694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194ACAC6-A068-2D67-AA41-B8B9BF3C0E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53837" y="116293"/>
            <a:ext cx="3119687" cy="1424114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F480245-19D3-FAB4-C7D6-1C60E542B1BB}"/>
              </a:ext>
            </a:extLst>
          </p:cNvPr>
          <p:cNvCxnSpPr>
            <a:cxnSpLocks/>
          </p:cNvCxnSpPr>
          <p:nvPr/>
        </p:nvCxnSpPr>
        <p:spPr>
          <a:xfrm flipH="1">
            <a:off x="7921148" y="1571151"/>
            <a:ext cx="953286" cy="239857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CA1FF48D-C85F-692A-6483-EDAC1AE55A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42155" y="5131229"/>
            <a:ext cx="3717086" cy="164864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5206704-ECDB-9485-9479-41A16EE2C88D}"/>
              </a:ext>
            </a:extLst>
          </p:cNvPr>
          <p:cNvCxnSpPr>
            <a:cxnSpLocks/>
          </p:cNvCxnSpPr>
          <p:nvPr/>
        </p:nvCxnSpPr>
        <p:spPr>
          <a:xfrm flipH="1" flipV="1">
            <a:off x="7426224" y="4824248"/>
            <a:ext cx="1115931" cy="67631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AB2560FA-06D8-5CA9-2054-897DAF1A7C68}"/>
              </a:ext>
            </a:extLst>
          </p:cNvPr>
          <p:cNvSpPr txBox="1"/>
          <p:nvPr/>
        </p:nvSpPr>
        <p:spPr>
          <a:xfrm>
            <a:off x="1187204" y="1227620"/>
            <a:ext cx="1567480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b="1" dirty="0"/>
              <a:t>North of Berry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3C353A-6E08-ACE1-4806-AEDD93078A9A}"/>
              </a:ext>
            </a:extLst>
          </p:cNvPr>
          <p:cNvSpPr txBox="1"/>
          <p:nvPr/>
        </p:nvSpPr>
        <p:spPr>
          <a:xfrm>
            <a:off x="6656066" y="1879546"/>
            <a:ext cx="1567480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b="1" dirty="0"/>
              <a:t>North of Berry</a:t>
            </a:r>
          </a:p>
        </p:txBody>
      </p:sp>
      <p:pic>
        <p:nvPicPr>
          <p:cNvPr id="20" name="Graphic 19" descr="Streetcar with solid fill">
            <a:extLst>
              <a:ext uri="{FF2B5EF4-FFF2-40B4-BE49-F238E27FC236}">
                <a16:creationId xmlns:a16="http://schemas.microsoft.com/office/drawing/2014/main" id="{9E84A7A2-AD00-E127-23D5-BC71AA90CB3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68716" y="3660560"/>
            <a:ext cx="509660" cy="50966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930A4354-A2C1-F269-F618-A69D444DAD39}"/>
              </a:ext>
            </a:extLst>
          </p:cNvPr>
          <p:cNvSpPr txBox="1"/>
          <p:nvPr/>
        </p:nvSpPr>
        <p:spPr>
          <a:xfrm>
            <a:off x="4023872" y="116293"/>
            <a:ext cx="48143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dirty="0">
                <a:latin typeface="Montserrat" panose="00000500000000000000" pitchFamily="2" charset="0"/>
              </a:rPr>
              <a:t>320 acres of office buildings, includes </a:t>
            </a:r>
            <a:r>
              <a:rPr lang="en-US" sz="1800" kern="100" dirty="0">
                <a:effectLst/>
                <a:latin typeface="Montserrat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150 acres of parking and grass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kern="100" dirty="0">
                <a:latin typeface="Montserrat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Greenwood Village downzoned near transit and is suing the state for current TOC Bill. </a:t>
            </a:r>
            <a:endParaRPr lang="en-US" sz="1800" kern="100" dirty="0">
              <a:effectLst/>
              <a:latin typeface="Montserrat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7891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CE433A9-1DEB-DD29-3D4C-1C7F130DF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Jobs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94C467-93B5-F08F-DD88-C9EEC3041C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8414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light&#10;&#10;Description automatically generated">
            <a:extLst>
              <a:ext uri="{FF2B5EF4-FFF2-40B4-BE49-F238E27FC236}">
                <a16:creationId xmlns:a16="http://schemas.microsoft.com/office/drawing/2014/main" id="{AB87AE43-D98E-75BB-3F6C-6E618044E0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0"/>
          <a:stretch/>
        </p:blipFill>
        <p:spPr>
          <a:xfrm>
            <a:off x="0" y="0"/>
            <a:ext cx="9250948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AED9635-8C99-F54C-556A-52F8DC62EE99}"/>
              </a:ext>
            </a:extLst>
          </p:cNvPr>
          <p:cNvSpPr txBox="1"/>
          <p:nvPr/>
        </p:nvSpPr>
        <p:spPr>
          <a:xfrm>
            <a:off x="6226089" y="0"/>
            <a:ext cx="3024859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PRIMARY CENTERS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70E243-3E78-7836-15FD-41813AC4FC3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9443720" y="1241110"/>
            <a:ext cx="2365669" cy="4811713"/>
          </a:xfrm>
        </p:spPr>
        <p:txBody>
          <a:bodyPr/>
          <a:lstStyle/>
          <a:p>
            <a:r>
              <a:rPr lang="en-US" dirty="0">
                <a:latin typeface="Franklin Gothic Book" panose="020B0503020102020204" pitchFamily="34" charset="0"/>
              </a:rPr>
              <a:t>60% of Jobs in 58 “primary centers”</a:t>
            </a:r>
          </a:p>
          <a:p>
            <a:r>
              <a:rPr lang="en-US" dirty="0">
                <a:latin typeface="Franklin Gothic Book" panose="020B0503020102020204" pitchFamily="34" charset="0"/>
              </a:rPr>
              <a:t>Roughly follow the train lines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619CED-56B3-EBDC-D397-7B5726E74617}"/>
              </a:ext>
            </a:extLst>
          </p:cNvPr>
          <p:cNvSpPr txBox="1"/>
          <p:nvPr/>
        </p:nvSpPr>
        <p:spPr>
          <a:xfrm>
            <a:off x="6666585" y="6511408"/>
            <a:ext cx="26404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DCDDE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Source: Authors analysis using Census LODES</a:t>
            </a:r>
          </a:p>
        </p:txBody>
      </p:sp>
    </p:spTree>
    <p:extLst>
      <p:ext uri="{BB962C8B-B14F-4D97-AF65-F5344CB8AC3E}">
        <p14:creationId xmlns:p14="http://schemas.microsoft.com/office/powerpoint/2010/main" val="19092137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engineering drawing&#10;&#10;Description automatically generated">
            <a:extLst>
              <a:ext uri="{FF2B5EF4-FFF2-40B4-BE49-F238E27FC236}">
                <a16:creationId xmlns:a16="http://schemas.microsoft.com/office/drawing/2014/main" id="{86DF4E84-81E6-FF32-4701-B5542A4CF3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8"/>
          <a:stretch/>
        </p:blipFill>
        <p:spPr>
          <a:xfrm>
            <a:off x="0" y="0"/>
            <a:ext cx="9257815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C9B4CBD-C2F2-5462-7111-41976E73EBCE}"/>
              </a:ext>
            </a:extLst>
          </p:cNvPr>
          <p:cNvSpPr txBox="1"/>
          <p:nvPr/>
        </p:nvSpPr>
        <p:spPr>
          <a:xfrm>
            <a:off x="5694476" y="0"/>
            <a:ext cx="3563339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SECONDARY CENTERS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F0F64E81-D955-33ED-FD4C-96DA49A9B84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9257816" y="1241110"/>
            <a:ext cx="2551574" cy="4811713"/>
          </a:xfrm>
        </p:spPr>
        <p:txBody>
          <a:bodyPr/>
          <a:lstStyle/>
          <a:p>
            <a:r>
              <a:rPr lang="en-US" dirty="0">
                <a:latin typeface="Franklin Gothic Book" panose="020B0503020102020204" pitchFamily="34" charset="0"/>
              </a:rPr>
              <a:t>20% of Jobs in “secondary centers”.</a:t>
            </a:r>
          </a:p>
          <a:p>
            <a:endParaRPr lang="en-US" dirty="0">
              <a:latin typeface="Franklin Gothic Book" panose="020B0503020102020204" pitchFamily="34" charset="0"/>
            </a:endParaRPr>
          </a:p>
          <a:p>
            <a:r>
              <a:rPr lang="en-US" dirty="0">
                <a:latin typeface="Franklin Gothic Book" panose="020B0503020102020204" pitchFamily="34" charset="0"/>
              </a:rPr>
              <a:t>The remaining 20% are scattered.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EE3473D-ECA8-5185-4E6A-B12807D9FC96}"/>
              </a:ext>
            </a:extLst>
          </p:cNvPr>
          <p:cNvSpPr txBox="1"/>
          <p:nvPr/>
        </p:nvSpPr>
        <p:spPr>
          <a:xfrm>
            <a:off x="6666585" y="6511408"/>
            <a:ext cx="26404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DCDDE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Source: Authors analysis using Census LODES</a:t>
            </a:r>
          </a:p>
        </p:txBody>
      </p:sp>
    </p:spTree>
    <p:extLst>
      <p:ext uri="{BB962C8B-B14F-4D97-AF65-F5344CB8AC3E}">
        <p14:creationId xmlns:p14="http://schemas.microsoft.com/office/powerpoint/2010/main" val="650685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26A7052-DB3A-EDE0-A1EE-B85608185F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383"/>
          <a:stretch/>
        </p:blipFill>
        <p:spPr>
          <a:xfrm>
            <a:off x="0" y="97325"/>
            <a:ext cx="9998504" cy="666334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A8B0DEB-6547-2700-ED3B-C22DD19A2968}"/>
              </a:ext>
            </a:extLst>
          </p:cNvPr>
          <p:cNvSpPr txBox="1"/>
          <p:nvPr/>
        </p:nvSpPr>
        <p:spPr>
          <a:xfrm>
            <a:off x="10147234" y="452923"/>
            <a:ext cx="175024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Franklin Gothic Book" panose="020B0503020102020204" pitchFamily="34" charset="0"/>
              </a:rPr>
              <a:t>Lower wage jobs are significantly more prevalent in secondary and uncentered locations with poor transit options.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122591-B619-B9B7-1857-5B998E9729F4}"/>
              </a:ext>
            </a:extLst>
          </p:cNvPr>
          <p:cNvSpPr txBox="1"/>
          <p:nvPr/>
        </p:nvSpPr>
        <p:spPr>
          <a:xfrm>
            <a:off x="0" y="6514453"/>
            <a:ext cx="25058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Source: Authors analysis using Census LODES</a:t>
            </a:r>
          </a:p>
        </p:txBody>
      </p:sp>
    </p:spTree>
    <p:extLst>
      <p:ext uri="{BB962C8B-B14F-4D97-AF65-F5344CB8AC3E}">
        <p14:creationId xmlns:p14="http://schemas.microsoft.com/office/powerpoint/2010/main" val="1598680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hart of green dots&#10;&#10;Description automatically generated">
            <a:extLst>
              <a:ext uri="{FF2B5EF4-FFF2-40B4-BE49-F238E27FC236}">
                <a16:creationId xmlns:a16="http://schemas.microsoft.com/office/drawing/2014/main" id="{1F93E0D1-81D7-9C6D-DA67-EE13AA429B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88" y="230288"/>
            <a:ext cx="8827361" cy="6627711"/>
          </a:xfr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5303968-030D-2656-DFE0-2BAA6CF48FE7}"/>
              </a:ext>
            </a:extLst>
          </p:cNvPr>
          <p:cNvSpPr/>
          <p:nvPr/>
        </p:nvSpPr>
        <p:spPr>
          <a:xfrm>
            <a:off x="1556426" y="4182894"/>
            <a:ext cx="2509736" cy="166342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19C0A71-CC87-B933-22DD-DD169C627B75}"/>
              </a:ext>
            </a:extLst>
          </p:cNvPr>
          <p:cNvCxnSpPr>
            <a:cxnSpLocks/>
            <a:stCxn id="6" idx="3"/>
          </p:cNvCxnSpPr>
          <p:nvPr/>
        </p:nvCxnSpPr>
        <p:spPr>
          <a:xfrm flipV="1">
            <a:off x="4066162" y="4511040"/>
            <a:ext cx="4488558" cy="503569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425AE1B-C392-799F-01B7-348D5ACA40A6}"/>
              </a:ext>
            </a:extLst>
          </p:cNvPr>
          <p:cNvSpPr txBox="1"/>
          <p:nvPr/>
        </p:nvSpPr>
        <p:spPr>
          <a:xfrm>
            <a:off x="8745794" y="3584588"/>
            <a:ext cx="25097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Significant mismatch: </a:t>
            </a:r>
            <a:r>
              <a:rPr lang="en-US" sz="2000" b="1" dirty="0"/>
              <a:t>no</a:t>
            </a:r>
            <a:r>
              <a:rPr lang="en-US" sz="2000" dirty="0"/>
              <a:t> block groups with a low-income average, have transit options that offer competitive commute times to their work </a:t>
            </a:r>
            <a:r>
              <a:rPr lang="en-US" sz="2000" dirty="0" err="1"/>
              <a:t>destinatons</a:t>
            </a:r>
            <a:endParaRPr lang="en-US" sz="20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D4046B-A63D-C9D2-ED37-C54D83CB2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9370" y="1199535"/>
            <a:ext cx="3465872" cy="1415806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Transit is not time competitive for Lowest Incomes.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68B5BAB-A7F0-2B27-DE79-EEA9E0A69727}"/>
              </a:ext>
            </a:extLst>
          </p:cNvPr>
          <p:cNvSpPr/>
          <p:nvPr/>
        </p:nvSpPr>
        <p:spPr>
          <a:xfrm>
            <a:off x="1556426" y="137160"/>
            <a:ext cx="4437974" cy="401320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860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F93E0D1-81D7-9C6D-DA67-EE13AA429B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2688" y="230288"/>
            <a:ext cx="8827361" cy="6627711"/>
          </a:xfr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59EF171-64D7-24EE-5F29-D78E0DA40AA9}"/>
              </a:ext>
            </a:extLst>
          </p:cNvPr>
          <p:cNvSpPr/>
          <p:nvPr/>
        </p:nvSpPr>
        <p:spPr>
          <a:xfrm>
            <a:off x="2627870" y="4497860"/>
            <a:ext cx="5440827" cy="125215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EF56BDA-0604-1164-D79F-9E03D1AEFF0E}"/>
              </a:ext>
            </a:extLst>
          </p:cNvPr>
          <p:cNvCxnSpPr>
            <a:cxnSpLocks/>
            <a:stCxn id="2" idx="3"/>
            <a:endCxn id="4" idx="1"/>
          </p:cNvCxnSpPr>
          <p:nvPr/>
        </p:nvCxnSpPr>
        <p:spPr>
          <a:xfrm flipV="1">
            <a:off x="8068697" y="3096895"/>
            <a:ext cx="847114" cy="2027041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BB08B331-07F4-2AA7-F6FB-97A989852101}"/>
              </a:ext>
            </a:extLst>
          </p:cNvPr>
          <p:cNvSpPr txBox="1"/>
          <p:nvPr/>
        </p:nvSpPr>
        <p:spPr>
          <a:xfrm>
            <a:off x="8915811" y="1542623"/>
            <a:ext cx="309372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areas with high transit competitiveness (higher income block groups) lack higher actual transit usage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82FA1E8-EC83-3778-7CBF-F18F7648215B}"/>
              </a:ext>
            </a:extLst>
          </p:cNvPr>
          <p:cNvSpPr txBox="1"/>
          <p:nvPr/>
        </p:nvSpPr>
        <p:spPr>
          <a:xfrm>
            <a:off x="9050049" y="5033156"/>
            <a:ext cx="295948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i="1" dirty="0"/>
              <a:t>**note – since the travel times analysis does not considerer traffic, this may lose areas where light rail becomes more competitive than driving during rush hour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4C55EF-FDE8-8A57-D84F-59035C3E0DAF}"/>
              </a:ext>
            </a:extLst>
          </p:cNvPr>
          <p:cNvSpPr/>
          <p:nvPr/>
        </p:nvSpPr>
        <p:spPr>
          <a:xfrm>
            <a:off x="736600" y="137160"/>
            <a:ext cx="5816600" cy="401320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8848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2CB740-6807-A118-5ABC-CD93C2FB7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Beyond Land Uses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6A22C2-E15F-90AB-BFE6-EA0DD719AE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3628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715FD4-19E1-CF87-4AE2-9187C27F5D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540" y="1144904"/>
            <a:ext cx="11424920" cy="48545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Wayfinding</a:t>
            </a:r>
          </a:p>
          <a:p>
            <a:r>
              <a:rPr lang="en-US" dirty="0"/>
              <a:t>Wayfinding is missing or lacking at </a:t>
            </a:r>
            <a:r>
              <a:rPr lang="en-US" u="sng" dirty="0"/>
              <a:t>all</a:t>
            </a:r>
            <a:r>
              <a:rPr lang="en-US" dirty="0"/>
              <a:t> stations</a:t>
            </a:r>
          </a:p>
          <a:p>
            <a:r>
              <a:rPr lang="en-US" dirty="0"/>
              <a:t>People sitting in a park two blocks from a station didn’t know the rail was nearby.</a:t>
            </a:r>
          </a:p>
          <a:p>
            <a:pPr marL="0" indent="0">
              <a:buNone/>
            </a:pPr>
            <a:r>
              <a:rPr lang="en-US" b="1" dirty="0"/>
              <a:t>Access</a:t>
            </a:r>
          </a:p>
          <a:p>
            <a:r>
              <a:rPr lang="en-US" dirty="0"/>
              <a:t>Stations are lacking connected sidewalks, adequate bike facilities, and bike lanes leading to station.</a:t>
            </a:r>
          </a:p>
          <a:p>
            <a:r>
              <a:rPr lang="en-US" dirty="0"/>
              <a:t>Many stations are adjacent to interstates, large arterials, and RR tracks</a:t>
            </a:r>
          </a:p>
          <a:p>
            <a:r>
              <a:rPr lang="en-US" dirty="0"/>
              <a:t>Excessive parking, surface and garage, is a barrier to pedestrian access.</a:t>
            </a: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14D1150-3385-CD1B-C1D0-5617D6944D0A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606650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Affirmations from Site Visits</a:t>
            </a:r>
          </a:p>
        </p:txBody>
      </p:sp>
    </p:spTree>
    <p:extLst>
      <p:ext uri="{BB962C8B-B14F-4D97-AF65-F5344CB8AC3E}">
        <p14:creationId xmlns:p14="http://schemas.microsoft.com/office/powerpoint/2010/main" val="1739485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8709C-6C57-A31C-2167-7DA4DF003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23240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1"/>
                </a:solidFill>
                <a:latin typeface="+mn-lt"/>
              </a:rPr>
              <a:t>Ridership Progress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6131FCF-7252-9C22-F5DA-E1CD9BE655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7614002"/>
              </p:ext>
            </p:extLst>
          </p:nvPr>
        </p:nvGraphicFramePr>
        <p:xfrm>
          <a:off x="260826" y="1080769"/>
          <a:ext cx="11385867" cy="1908573"/>
        </p:xfrm>
        <a:graphic>
          <a:graphicData uri="http://schemas.openxmlformats.org/drawingml/2006/table">
            <a:tbl>
              <a:tblPr>
                <a:tableStyleId>{8FD4443E-F989-4FC4-A0C8-D5A2AF1F390B}</a:tableStyleId>
              </a:tblPr>
              <a:tblGrid>
                <a:gridCol w="30527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38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38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151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15138">
                  <a:extLst>
                    <a:ext uri="{9D8B030D-6E8A-4147-A177-3AD203B41FA5}">
                      <a16:colId xmlns:a16="http://schemas.microsoft.com/office/drawing/2014/main" val="3814773869"/>
                    </a:ext>
                  </a:extLst>
                </a:gridCol>
                <a:gridCol w="1815138">
                  <a:extLst>
                    <a:ext uri="{9D8B030D-6E8A-4147-A177-3AD203B41FA5}">
                      <a16:colId xmlns:a16="http://schemas.microsoft.com/office/drawing/2014/main" val="2538619798"/>
                    </a:ext>
                  </a:extLst>
                </a:gridCol>
              </a:tblGrid>
              <a:tr h="429816"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1990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2000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2010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2019-2023</a:t>
                      </a:r>
                    </a:p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w/o Boulder</a:t>
                      </a: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2019-2023</a:t>
                      </a:r>
                    </a:p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w/ Boulder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9816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</a:rPr>
                        <a:t>Population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</a:rPr>
                        <a:t>1,980,140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</a:rPr>
                        <a:t>2,581,506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</a:rPr>
                        <a:t>3,037,053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2,977,085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3,305,402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816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</a:rPr>
                        <a:t>Commuters by Transit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</a:rPr>
                        <a:t>40,622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</a:rPr>
                        <a:t>58,471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</a:rPr>
                        <a:t>66,336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44,910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50,482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9816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</a:rPr>
                        <a:t>% Commute by Transit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</a:rPr>
                        <a:t>2.1%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2.3%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</a:rPr>
                        <a:t>2.2%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2.8%,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1.5%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EFD08C2-7BF9-3796-B78D-1F216192417E}"/>
              </a:ext>
            </a:extLst>
          </p:cNvPr>
          <p:cNvSpPr txBox="1"/>
          <p:nvPr/>
        </p:nvSpPr>
        <p:spPr>
          <a:xfrm>
            <a:off x="260826" y="3152585"/>
            <a:ext cx="41390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RTD Ridership 2022-2024 </a:t>
            </a:r>
            <a:r>
              <a:rPr lang="en-US" sz="2400" dirty="0"/>
              <a:t>(RTD)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FAE247-27B5-3ACD-E180-15E7F6AFABFB}"/>
              </a:ext>
            </a:extLst>
          </p:cNvPr>
          <p:cNvSpPr txBox="1"/>
          <p:nvPr/>
        </p:nvSpPr>
        <p:spPr>
          <a:xfrm>
            <a:off x="330200" y="523240"/>
            <a:ext cx="11314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Journey to Work by Transit in relation to Population Growth </a:t>
            </a:r>
            <a:r>
              <a:rPr lang="en-US" sz="2400" dirty="0"/>
              <a:t>(Census /ACS 1990 to 2023)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ECEE865-6E44-6642-962C-98C7832128B5}"/>
              </a:ext>
            </a:extLst>
          </p:cNvPr>
          <p:cNvGraphicFramePr>
            <a:graphicFrameLocks noGrp="1"/>
          </p:cNvGraphicFramePr>
          <p:nvPr/>
        </p:nvGraphicFramePr>
        <p:xfrm>
          <a:off x="330200" y="3746739"/>
          <a:ext cx="11385868" cy="27736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58008">
                  <a:extLst>
                    <a:ext uri="{9D8B030D-6E8A-4147-A177-3AD203B41FA5}">
                      <a16:colId xmlns:a16="http://schemas.microsoft.com/office/drawing/2014/main" val="209133753"/>
                    </a:ext>
                  </a:extLst>
                </a:gridCol>
                <a:gridCol w="1995273">
                  <a:extLst>
                    <a:ext uri="{9D8B030D-6E8A-4147-A177-3AD203B41FA5}">
                      <a16:colId xmlns:a16="http://schemas.microsoft.com/office/drawing/2014/main" val="383055989"/>
                    </a:ext>
                  </a:extLst>
                </a:gridCol>
                <a:gridCol w="1574252">
                  <a:extLst>
                    <a:ext uri="{9D8B030D-6E8A-4147-A177-3AD203B41FA5}">
                      <a16:colId xmlns:a16="http://schemas.microsoft.com/office/drawing/2014/main" val="1127494504"/>
                    </a:ext>
                  </a:extLst>
                </a:gridCol>
                <a:gridCol w="1537641">
                  <a:extLst>
                    <a:ext uri="{9D8B030D-6E8A-4147-A177-3AD203B41FA5}">
                      <a16:colId xmlns:a16="http://schemas.microsoft.com/office/drawing/2014/main" val="486875372"/>
                    </a:ext>
                  </a:extLst>
                </a:gridCol>
                <a:gridCol w="1720694">
                  <a:extLst>
                    <a:ext uri="{9D8B030D-6E8A-4147-A177-3AD203B41FA5}">
                      <a16:colId xmlns:a16="http://schemas.microsoft.com/office/drawing/2014/main" val="2696594485"/>
                    </a:ext>
                  </a:extLst>
                </a:gridCol>
              </a:tblGrid>
              <a:tr h="52959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Ridership</a:t>
                      </a:r>
                    </a:p>
                  </a:txBody>
                  <a:tcPr marL="3810" marR="3810" marT="381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2022</a:t>
                      </a:r>
                    </a:p>
                  </a:txBody>
                  <a:tcPr marL="3810" marR="3810" marT="381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2023</a:t>
                      </a:r>
                    </a:p>
                  </a:txBody>
                  <a:tcPr marL="3810" marR="3810" marT="381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2024</a:t>
                      </a:r>
                    </a:p>
                  </a:txBody>
                  <a:tcPr marL="3810" marR="3810" marT="381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% Change 2022-2024</a:t>
                      </a:r>
                    </a:p>
                  </a:txBody>
                  <a:tcPr marL="3810" marR="3810" marT="3810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4844214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Annual boardings</a:t>
                      </a:r>
                    </a:p>
                  </a:txBody>
                  <a:tcPr marR="3810" marT="381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61,602,568</a:t>
                      </a:r>
                    </a:p>
                  </a:txBody>
                  <a:tcPr marL="3810" marR="3810" marT="3810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65,175,290</a:t>
                      </a:r>
                    </a:p>
                  </a:txBody>
                  <a:tcPr marL="3810" marR="3810" marT="3810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65,230,065</a:t>
                      </a:r>
                    </a:p>
                  </a:txBody>
                  <a:tcPr marL="3810" marR="3810" marT="3810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6%</a:t>
                      </a:r>
                    </a:p>
                  </a:txBody>
                  <a:tcPr marL="3810" marR="3810" marT="3810" marB="0" anchor="b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8055505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000" b="1" i="0" u="none" strike="noStrike" kern="120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Bus boardings</a:t>
                      </a:r>
                    </a:p>
                  </a:txBody>
                  <a:tcPr marR="3810" marT="381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 kern="120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35,479,174</a:t>
                      </a:r>
                    </a:p>
                  </a:txBody>
                  <a:tcPr marL="3810" marR="3810" marT="3810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 kern="120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41,009,241</a:t>
                      </a:r>
                    </a:p>
                  </a:txBody>
                  <a:tcPr marL="3810" marR="3810" marT="3810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42,689,708</a:t>
                      </a:r>
                    </a:p>
                  </a:txBody>
                  <a:tcPr marL="3810" marR="3810" marT="3810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20%</a:t>
                      </a:r>
                    </a:p>
                  </a:txBody>
                  <a:tcPr marL="3810" marR="3810" marT="3810" marB="0" anchor="b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6952182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000" b="1" i="0" u="none" strike="noStrike" kern="120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Access-a-Ride</a:t>
                      </a:r>
                    </a:p>
                  </a:txBody>
                  <a:tcPr marR="3810" marT="381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 kern="120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529,448</a:t>
                      </a:r>
                    </a:p>
                  </a:txBody>
                  <a:tcPr marL="3810" marR="3810" marT="3810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 kern="120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543,619</a:t>
                      </a:r>
                    </a:p>
                  </a:txBody>
                  <a:tcPr marL="3810" marR="3810" marT="3810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 kern="120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1,215,216</a:t>
                      </a:r>
                    </a:p>
                  </a:txBody>
                  <a:tcPr marL="3810" marR="3810" marT="3810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130%</a:t>
                      </a:r>
                    </a:p>
                  </a:txBody>
                  <a:tcPr marL="3810" marR="3810" marT="3810" marB="0" anchor="b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899102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Rail Boardings</a:t>
                      </a:r>
                    </a:p>
                  </a:txBody>
                  <a:tcPr marR="3810" marT="3810" marB="0" anchor="ctr"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 kern="120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21,540,452</a:t>
                      </a:r>
                    </a:p>
                  </a:txBody>
                  <a:tcPr marL="3810" marR="3810" marT="3810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 kern="120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21,318,629</a:t>
                      </a:r>
                    </a:p>
                  </a:txBody>
                  <a:tcPr marL="3810" marR="3810" marT="3810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 kern="120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19,493,133</a:t>
                      </a:r>
                    </a:p>
                  </a:txBody>
                  <a:tcPr marL="3810" marR="3810" marT="3810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-10%</a:t>
                      </a:r>
                    </a:p>
                  </a:txBody>
                  <a:tcPr marL="3810" marR="3810" marT="3810" marB="0" anchor="b"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432362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Light rail</a:t>
                      </a:r>
                    </a:p>
                  </a:txBody>
                  <a:tcPr marL="182880" marR="3810" marT="3810" marB="0" anchor="ctr"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 kern="120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13,604,641</a:t>
                      </a:r>
                    </a:p>
                  </a:txBody>
                  <a:tcPr marL="3810" marR="3810" marT="3810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 kern="120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12,740,358</a:t>
                      </a:r>
                    </a:p>
                  </a:txBody>
                  <a:tcPr marL="3810" marR="3810" marT="3810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 kern="120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11,161,755</a:t>
                      </a:r>
                    </a:p>
                  </a:txBody>
                  <a:tcPr marL="3810" marR="3810" marT="3810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-18%</a:t>
                      </a:r>
                    </a:p>
                  </a:txBody>
                  <a:tcPr marL="3810" marR="3810" marT="3810" marB="0" anchor="b"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1328154"/>
                  </a:ext>
                </a:extLst>
              </a:tr>
              <a:tr h="26289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000" b="1" i="0" u="none" strike="noStrike" kern="120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Commuter rail (A-line to DEN)</a:t>
                      </a:r>
                    </a:p>
                  </a:txBody>
                  <a:tcPr marL="182880" marR="3810" marT="381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 kern="120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7,935,811</a:t>
                      </a:r>
                    </a:p>
                  </a:txBody>
                  <a:tcPr marL="3810" marR="3810" marT="3810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8,578,271</a:t>
                      </a:r>
                    </a:p>
                  </a:txBody>
                  <a:tcPr marL="3810" marR="3810" marT="3810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8,331,378</a:t>
                      </a:r>
                    </a:p>
                  </a:txBody>
                  <a:tcPr marL="3810" marR="3810" marT="3810" marB="0" anchor="b"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5%</a:t>
                      </a:r>
                    </a:p>
                  </a:txBody>
                  <a:tcPr marL="3810" marR="3810" marT="3810" marB="0" anchor="b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6447835"/>
                  </a:ext>
                </a:extLst>
              </a:tr>
              <a:tr h="26289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1" i="0" u="none" strike="noStrike" kern="120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Denver-Aurora-Greely CO CSA Pop.</a:t>
                      </a:r>
                    </a:p>
                  </a:txBody>
                  <a:tcPr marL="3810" marR="3810" marT="3810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 kern="120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3,663,515</a:t>
                      </a:r>
                    </a:p>
                  </a:txBody>
                  <a:tcPr marL="3810" marR="3810" marT="3810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 kern="120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3,691,404</a:t>
                      </a:r>
                    </a:p>
                  </a:txBody>
                  <a:tcPr marL="3810" marR="3810" marT="3810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 kern="120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3,750,519</a:t>
                      </a:r>
                    </a:p>
                  </a:txBody>
                  <a:tcPr marL="3810" marR="3810" marT="3810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2%</a:t>
                      </a:r>
                    </a:p>
                  </a:txBody>
                  <a:tcPr marL="3810" marR="3810" marT="3810" marB="0" anchor="b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56893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2073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0F8D4-6D44-5C50-C851-D7D7080B1D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7B8A0-B67A-25DD-4693-323D81DA86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46" y="776259"/>
            <a:ext cx="5119978" cy="593241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Awareness of &amp; usefulness of transit</a:t>
            </a:r>
          </a:p>
          <a:p>
            <a:r>
              <a:rPr lang="en-US" dirty="0"/>
              <a:t>Participants who don’t use the transit hear it’s unreliable, unsafe, and expensive. </a:t>
            </a:r>
          </a:p>
          <a:p>
            <a:r>
              <a:rPr lang="en-US" dirty="0"/>
              <a:t>Most don’t know when and where it goes. </a:t>
            </a:r>
          </a:p>
          <a:p>
            <a:r>
              <a:rPr lang="en-US" dirty="0"/>
              <a:t>Others know it doesn’t go where they need it to go.</a:t>
            </a:r>
          </a:p>
          <a:p>
            <a:r>
              <a:rPr lang="en-US" dirty="0"/>
              <a:t>Distrust RTD; but also distrust local government. </a:t>
            </a:r>
          </a:p>
          <a:p>
            <a:pPr marL="0" indent="0">
              <a:buNone/>
            </a:pPr>
            <a:r>
              <a:rPr lang="en-US" b="1" dirty="0"/>
              <a:t>Safety </a:t>
            </a:r>
          </a:p>
          <a:p>
            <a:r>
              <a:rPr lang="en-US" dirty="0"/>
              <a:t>One of the biggest concerns for all participants, but it’s not part of the Alliance’s plan.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0A422BB-BCE5-5EB8-9696-0824FF39BA17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606650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Focus Groups for Alliance to Transform Transportation</a:t>
            </a:r>
          </a:p>
        </p:txBody>
      </p:sp>
      <p:pic>
        <p:nvPicPr>
          <p:cNvPr id="2" name="Picture 1" descr="A logo with a scale and text&#10;&#10;AI-generated content may be incorrect.">
            <a:extLst>
              <a:ext uri="{FF2B5EF4-FFF2-40B4-BE49-F238E27FC236}">
                <a16:creationId xmlns:a16="http://schemas.microsoft.com/office/drawing/2014/main" id="{4091AECF-3743-E87A-E143-7060D601A2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4297" y="1361980"/>
            <a:ext cx="901163" cy="901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C523135-43A0-E071-0987-FFD5F472C9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6566" y="5646042"/>
            <a:ext cx="1247981" cy="477956"/>
          </a:xfrm>
          <a:prstGeom prst="rect">
            <a:avLst/>
          </a:prstGeom>
        </p:spPr>
      </p:pic>
      <p:pic>
        <p:nvPicPr>
          <p:cNvPr id="6" name="Picture 5" descr="Press Release | Denver Streets Partnership">
            <a:extLst>
              <a:ext uri="{FF2B5EF4-FFF2-40B4-BE49-F238E27FC236}">
                <a16:creationId xmlns:a16="http://schemas.microsoft.com/office/drawing/2014/main" id="{037AEC3C-7150-70F3-9AFE-745D16A9C26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34" t="21718" r="18068" b="19344"/>
          <a:stretch>
            <a:fillRect/>
          </a:stretch>
        </p:blipFill>
        <p:spPr bwMode="auto">
          <a:xfrm>
            <a:off x="10640885" y="1354454"/>
            <a:ext cx="1508288" cy="6986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7909F30-3DF5-C435-518E-C4838182F3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6083" y="3765358"/>
            <a:ext cx="1036852" cy="1029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DDBCF13-1A36-E139-0B9E-337FF85CF8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05460" y="2111640"/>
            <a:ext cx="640080" cy="649096"/>
          </a:xfrm>
          <a:prstGeom prst="rect">
            <a:avLst/>
          </a:prstGeom>
        </p:spPr>
      </p:pic>
      <p:pic>
        <p:nvPicPr>
          <p:cNvPr id="9" name="Picture 8" descr="A logo with a black background&#10;&#10;AI-generated content may be incorrect.">
            <a:extLst>
              <a:ext uri="{FF2B5EF4-FFF2-40B4-BE49-F238E27FC236}">
                <a16:creationId xmlns:a16="http://schemas.microsoft.com/office/drawing/2014/main" id="{F33BB1CF-B088-E6BA-3F47-A05626E6D31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5" b="6289"/>
          <a:stretch>
            <a:fillRect/>
          </a:stretch>
        </p:blipFill>
        <p:spPr bwMode="auto">
          <a:xfrm>
            <a:off x="11514820" y="2808563"/>
            <a:ext cx="640080" cy="3586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 descr="A black background with red text&#10;&#10;AI-generated content may be incorrect.">
            <a:extLst>
              <a:ext uri="{FF2B5EF4-FFF2-40B4-BE49-F238E27FC236}">
                <a16:creationId xmlns:a16="http://schemas.microsoft.com/office/drawing/2014/main" id="{730C086A-5ABB-87F8-28D2-6ACDE17874B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3" r="64612"/>
          <a:stretch>
            <a:fillRect/>
          </a:stretch>
        </p:blipFill>
        <p:spPr bwMode="auto">
          <a:xfrm>
            <a:off x="11435804" y="2245922"/>
            <a:ext cx="640080" cy="42947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 descr="A logo with text on it&#10;&#10;AI-generated content may be incorrect.">
            <a:extLst>
              <a:ext uri="{FF2B5EF4-FFF2-40B4-BE49-F238E27FC236}">
                <a16:creationId xmlns:a16="http://schemas.microsoft.com/office/drawing/2014/main" id="{BC3F9D59-27D1-B9F1-DD2B-1BD1420E012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1131" y="4769357"/>
            <a:ext cx="2033953" cy="764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97428F1-91FA-D186-9454-E69985B6994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8916" y="649570"/>
            <a:ext cx="1838098" cy="558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849534F-7A1F-9731-932F-4DF2AC63ACA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0557" y="3765358"/>
            <a:ext cx="1164597" cy="780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A logo for a natural resources defense company&#10;&#10;AI-generated content may be incorrect.">
            <a:extLst>
              <a:ext uri="{FF2B5EF4-FFF2-40B4-BE49-F238E27FC236}">
                <a16:creationId xmlns:a16="http://schemas.microsoft.com/office/drawing/2014/main" id="{8DB53D09-A7B9-A9AD-74D2-C0D241B8F23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3037" y="2901254"/>
            <a:ext cx="1557218" cy="831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1F17CC8-7627-B1EC-BB07-7E70AF6815F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96824" y="606650"/>
            <a:ext cx="4466321" cy="5740300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E668A5C1-D2BE-E77C-A03A-549397DF3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1964" y="689097"/>
            <a:ext cx="4273356" cy="478967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sz="2000" b="1" dirty="0"/>
              <a:t>Plan to increase $ for better transit</a:t>
            </a:r>
          </a:p>
        </p:txBody>
      </p:sp>
    </p:spTree>
    <p:extLst>
      <p:ext uri="{BB962C8B-B14F-4D97-AF65-F5344CB8AC3E}">
        <p14:creationId xmlns:p14="http://schemas.microsoft.com/office/powerpoint/2010/main" val="25850872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5EB76B0-800E-5BBC-5A8D-F92B7CCEA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what explains the decline?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695B5BB-9F3B-5D37-4283-CB3B0112AB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2990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2E6B0DB-4F62-97E2-2D40-43D4EEE61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52475"/>
          </a:xfrm>
          <a:solidFill>
            <a:schemeClr val="accent2"/>
          </a:solidFill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+mn-lt"/>
              </a:rPr>
              <a:t>T/LU, Urban Design, or Transit Operations?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1441D17-0ACE-8A73-9DE0-7107993BD7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0068" y="878523"/>
            <a:ext cx="5157787" cy="823912"/>
          </a:xfrm>
        </p:spPr>
        <p:txBody>
          <a:bodyPr/>
          <a:lstStyle/>
          <a:p>
            <a:r>
              <a:rPr lang="en-US" dirty="0"/>
              <a:t>TOC Principles: Land Use and Design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B12E258-7538-D3D0-5E3C-1CE48197D0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0068" y="1702434"/>
            <a:ext cx="5157787" cy="442404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Densities are still too low near transit</a:t>
            </a:r>
          </a:p>
          <a:p>
            <a:r>
              <a:rPr lang="en-US" dirty="0"/>
              <a:t>Very little walkable commercial</a:t>
            </a:r>
          </a:p>
          <a:p>
            <a:r>
              <a:rPr lang="en-US" dirty="0"/>
              <a:t>Almost no wayfinding: </a:t>
            </a:r>
          </a:p>
          <a:p>
            <a:pPr lvl="1"/>
            <a:r>
              <a:rPr lang="en-US" i="1" dirty="0"/>
              <a:t>Who should do it? City ROW, RTD’s system.</a:t>
            </a:r>
            <a:r>
              <a:rPr lang="en-US" dirty="0"/>
              <a:t> </a:t>
            </a:r>
          </a:p>
          <a:p>
            <a:r>
              <a:rPr lang="en-US" dirty="0"/>
              <a:t>Missing sidewalk and bike infrastructure</a:t>
            </a:r>
          </a:p>
          <a:p>
            <a:r>
              <a:rPr lang="en-US" dirty="0"/>
              <a:t>Hardened infrastructure eliminates development potential</a:t>
            </a:r>
          </a:p>
          <a:p>
            <a:r>
              <a:rPr lang="en-US" dirty="0"/>
              <a:t>Jobs/housing spatial mismatch</a:t>
            </a:r>
          </a:p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4E41508-7671-B291-06F3-AA0E39D2DD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43600" y="1066483"/>
            <a:ext cx="5183188" cy="635951"/>
          </a:xfrm>
        </p:spPr>
        <p:txBody>
          <a:bodyPr/>
          <a:lstStyle/>
          <a:p>
            <a:r>
              <a:rPr lang="en-US" dirty="0"/>
              <a:t>Operations: Institutional and financial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CED415E-8268-8669-2A99-82E39D377F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43600" y="1890394"/>
            <a:ext cx="6070600" cy="385000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High capital debt left little operations funding: lines are shut down for months at a time</a:t>
            </a:r>
          </a:p>
          <a:p>
            <a:r>
              <a:rPr lang="en-US" dirty="0"/>
              <a:t>Poor reliability</a:t>
            </a:r>
          </a:p>
          <a:p>
            <a:r>
              <a:rPr lang="en-US" dirty="0"/>
              <a:t>Increasingly low frequencies</a:t>
            </a:r>
          </a:p>
          <a:p>
            <a:r>
              <a:rPr lang="en-US" dirty="0"/>
              <a:t>Lack of transit workers</a:t>
            </a:r>
          </a:p>
          <a:p>
            <a:r>
              <a:rPr lang="en-US" dirty="0"/>
              <a:t>Safety and comfort are real and perceived issues. RTD needs partners.</a:t>
            </a:r>
          </a:p>
          <a:p>
            <a:r>
              <a:rPr lang="en-US" dirty="0"/>
              <a:t>RTD “likes to sit back” and not speak up for itself. </a:t>
            </a:r>
          </a:p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19311E-70DC-AFE1-0183-080C53788E2E}"/>
              </a:ext>
            </a:extLst>
          </p:cNvPr>
          <p:cNvSpPr txBox="1"/>
          <p:nvPr/>
        </p:nvSpPr>
        <p:spPr>
          <a:xfrm>
            <a:off x="540068" y="5659120"/>
            <a:ext cx="49498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Will time and new state TOC mandates help?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72E61F-EE90-5AFE-7C71-2567BDCD29B4}"/>
              </a:ext>
            </a:extLst>
          </p:cNvPr>
          <p:cNvSpPr txBox="1"/>
          <p:nvPr/>
        </p:nvSpPr>
        <p:spPr>
          <a:xfrm>
            <a:off x="6094412" y="5505232"/>
            <a:ext cx="59705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If transit doesn’t take people where they need to go, when they need to go, and safely, are TOCs enough?</a:t>
            </a:r>
          </a:p>
        </p:txBody>
      </p:sp>
    </p:spTree>
    <p:extLst>
      <p:ext uri="{BB962C8B-B14F-4D97-AF65-F5344CB8AC3E}">
        <p14:creationId xmlns:p14="http://schemas.microsoft.com/office/powerpoint/2010/main" val="3788688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7A1C2-9512-AFD7-BAC9-A26B5F2983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52F300-0384-B4E6-1759-DEC713D78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23240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1"/>
                </a:solidFill>
                <a:latin typeface="+mn-lt"/>
              </a:rPr>
              <a:t>How does the Denver region compare to peer systems?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517068-3034-4E16-4DDD-02995E76EB99}"/>
              </a:ext>
            </a:extLst>
          </p:cNvPr>
          <p:cNvSpPr txBox="1"/>
          <p:nvPr/>
        </p:nvSpPr>
        <p:spPr>
          <a:xfrm>
            <a:off x="109220" y="975360"/>
            <a:ext cx="1172718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Means of Transport to Work by Transit in 6 Regions with New Rail Systems</a:t>
            </a:r>
          </a:p>
          <a:p>
            <a:pPr algn="ctr"/>
            <a:r>
              <a:rPr lang="en-US" sz="2800" dirty="0"/>
              <a:t>(Census ACS 2019 – 2023)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AE87E43-0A4B-30F1-3267-1F25D4D82D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8762274"/>
              </p:ext>
            </p:extLst>
          </p:nvPr>
        </p:nvGraphicFramePr>
        <p:xfrm>
          <a:off x="283703" y="2674423"/>
          <a:ext cx="11958317" cy="2930146"/>
        </p:xfrm>
        <a:graphic>
          <a:graphicData uri="http://schemas.openxmlformats.org/drawingml/2006/table">
            <a:tbl>
              <a:tblPr>
                <a:tableStyleId>{1E171933-4619-4E11-9A3F-F7608DF75F80}</a:tableStyleId>
              </a:tblPr>
              <a:tblGrid>
                <a:gridCol w="1361440">
                  <a:extLst>
                    <a:ext uri="{9D8B030D-6E8A-4147-A177-3AD203B41FA5}">
                      <a16:colId xmlns:a16="http://schemas.microsoft.com/office/drawing/2014/main" val="4092031760"/>
                    </a:ext>
                  </a:extLst>
                </a:gridCol>
                <a:gridCol w="807382">
                  <a:extLst>
                    <a:ext uri="{9D8B030D-6E8A-4147-A177-3AD203B41FA5}">
                      <a16:colId xmlns:a16="http://schemas.microsoft.com/office/drawing/2014/main" val="281029254"/>
                    </a:ext>
                  </a:extLst>
                </a:gridCol>
                <a:gridCol w="950298">
                  <a:extLst>
                    <a:ext uri="{9D8B030D-6E8A-4147-A177-3AD203B41FA5}">
                      <a16:colId xmlns:a16="http://schemas.microsoft.com/office/drawing/2014/main" val="3717271610"/>
                    </a:ext>
                  </a:extLst>
                </a:gridCol>
                <a:gridCol w="1067886">
                  <a:extLst>
                    <a:ext uri="{9D8B030D-6E8A-4147-A177-3AD203B41FA5}">
                      <a16:colId xmlns:a16="http://schemas.microsoft.com/office/drawing/2014/main" val="2044233025"/>
                    </a:ext>
                  </a:extLst>
                </a:gridCol>
                <a:gridCol w="863479">
                  <a:extLst>
                    <a:ext uri="{9D8B030D-6E8A-4147-A177-3AD203B41FA5}">
                      <a16:colId xmlns:a16="http://schemas.microsoft.com/office/drawing/2014/main" val="3115565220"/>
                    </a:ext>
                  </a:extLst>
                </a:gridCol>
                <a:gridCol w="863479">
                  <a:extLst>
                    <a:ext uri="{9D8B030D-6E8A-4147-A177-3AD203B41FA5}">
                      <a16:colId xmlns:a16="http://schemas.microsoft.com/office/drawing/2014/main" val="2418536048"/>
                    </a:ext>
                  </a:extLst>
                </a:gridCol>
                <a:gridCol w="863479">
                  <a:extLst>
                    <a:ext uri="{9D8B030D-6E8A-4147-A177-3AD203B41FA5}">
                      <a16:colId xmlns:a16="http://schemas.microsoft.com/office/drawing/2014/main" val="3319305758"/>
                    </a:ext>
                  </a:extLst>
                </a:gridCol>
                <a:gridCol w="863479">
                  <a:extLst>
                    <a:ext uri="{9D8B030D-6E8A-4147-A177-3AD203B41FA5}">
                      <a16:colId xmlns:a16="http://schemas.microsoft.com/office/drawing/2014/main" val="1249081611"/>
                    </a:ext>
                  </a:extLst>
                </a:gridCol>
                <a:gridCol w="863479">
                  <a:extLst>
                    <a:ext uri="{9D8B030D-6E8A-4147-A177-3AD203B41FA5}">
                      <a16:colId xmlns:a16="http://schemas.microsoft.com/office/drawing/2014/main" val="248717486"/>
                    </a:ext>
                  </a:extLst>
                </a:gridCol>
                <a:gridCol w="863479">
                  <a:extLst>
                    <a:ext uri="{9D8B030D-6E8A-4147-A177-3AD203B41FA5}">
                      <a16:colId xmlns:a16="http://schemas.microsoft.com/office/drawing/2014/main" val="405621399"/>
                    </a:ext>
                  </a:extLst>
                </a:gridCol>
                <a:gridCol w="863479">
                  <a:extLst>
                    <a:ext uri="{9D8B030D-6E8A-4147-A177-3AD203B41FA5}">
                      <a16:colId xmlns:a16="http://schemas.microsoft.com/office/drawing/2014/main" val="1680854227"/>
                    </a:ext>
                  </a:extLst>
                </a:gridCol>
                <a:gridCol w="863479">
                  <a:extLst>
                    <a:ext uri="{9D8B030D-6E8A-4147-A177-3AD203B41FA5}">
                      <a16:colId xmlns:a16="http://schemas.microsoft.com/office/drawing/2014/main" val="1213873655"/>
                    </a:ext>
                  </a:extLst>
                </a:gridCol>
                <a:gridCol w="863479">
                  <a:extLst>
                    <a:ext uri="{9D8B030D-6E8A-4147-A177-3AD203B41FA5}">
                      <a16:colId xmlns:a16="http://schemas.microsoft.com/office/drawing/2014/main" val="1418690895"/>
                    </a:ext>
                  </a:extLst>
                </a:gridCol>
              </a:tblGrid>
              <a:tr h="113855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2000" b="1" u="none" strike="noStrike" dirty="0">
                          <a:effectLst/>
                        </a:rPr>
                        <a:t>Phoenix-Mesa-Chandler, AZ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2000" b="1" u="none" strike="noStrike" dirty="0">
                          <a:effectLst/>
                        </a:rPr>
                        <a:t>Los Angeles-Long Beach-Anaheim, CA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2000" b="1" u="none" strike="noStrike" dirty="0">
                          <a:effectLst/>
                        </a:rPr>
                        <a:t>Denver-Aurora-Centennial, CO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2000" b="1" u="none" strike="noStrike" dirty="0">
                          <a:effectLst/>
                        </a:rPr>
                        <a:t>Minneapolis-St. Paul-Bloomington, MN-WI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2000" b="1" u="none" strike="noStrike" dirty="0">
                          <a:effectLst/>
                        </a:rPr>
                        <a:t>Charlotte-Concord-Gastonia, NC-SC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2000" b="1" u="none" strike="noStrike" dirty="0">
                          <a:effectLst/>
                        </a:rPr>
                        <a:t>Salt Lake City-Murray, UT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930675"/>
                  </a:ext>
                </a:extLst>
              </a:tr>
              <a:tr h="85356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All Workers</a:t>
                      </a:r>
                    </a:p>
                  </a:txBody>
                  <a:tcPr marL="3810" marR="3810" marT="381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32,057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1" u="none" strike="noStrike" dirty="0">
                          <a:effectLst/>
                        </a:rPr>
                        <a:t>1.4%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235,424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1" u="none" strike="noStrike" dirty="0">
                          <a:effectLst/>
                        </a:rPr>
                        <a:t>3.8%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44,910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1" u="none" strike="noStrike" dirty="0">
                          <a:effectLst/>
                        </a:rPr>
                        <a:t>2.8%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54,223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1" u="none" strike="noStrike" dirty="0">
                          <a:effectLst/>
                        </a:rPr>
                        <a:t>2.9%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15,321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1" u="none" strike="noStrike" dirty="0">
                          <a:effectLst/>
                        </a:rPr>
                        <a:t>1.3%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15,670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1" u="none" strike="noStrike" dirty="0">
                          <a:effectLst/>
                        </a:rPr>
                        <a:t>2.4%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141402879"/>
                  </a:ext>
                </a:extLst>
              </a:tr>
              <a:tr h="85356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Renters </a:t>
                      </a:r>
                    </a:p>
                    <a:p>
                      <a:pPr algn="ctr" fontAlgn="b">
                        <a:buNone/>
                      </a:pP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(% of All)</a:t>
                      </a:r>
                    </a:p>
                  </a:txBody>
                  <a:tcPr marL="3810" marR="3810" marT="381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55%</a:t>
                      </a:r>
                    </a:p>
                  </a:txBody>
                  <a:tcPr marL="3810" marR="3810" marT="381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70%</a:t>
                      </a:r>
                    </a:p>
                  </a:txBody>
                  <a:tcPr marL="3810" marR="3810" marT="381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54%</a:t>
                      </a:r>
                    </a:p>
                  </a:txBody>
                  <a:tcPr marL="3810" marR="3810" marT="381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47%</a:t>
                      </a:r>
                    </a:p>
                  </a:txBody>
                  <a:tcPr marL="3810" marR="3810" marT="381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51%</a:t>
                      </a:r>
                    </a:p>
                  </a:txBody>
                  <a:tcPr marL="3810" marR="3810" marT="381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48%</a:t>
                      </a: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42522490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9049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720302A-B71B-F9C7-23CF-97EAF90606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8000" dirty="0">
                <a:latin typeface="+mn-lt"/>
              </a:rPr>
              <a:t>Research Questions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5AECD688-6B0B-5523-2663-A776F0DF0A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Why is ridership so low?</a:t>
            </a:r>
          </a:p>
          <a:p>
            <a:r>
              <a:rPr lang="en-US" sz="3600" dirty="0"/>
              <a:t>What will it take to improve ridership?</a:t>
            </a:r>
          </a:p>
        </p:txBody>
      </p:sp>
    </p:spTree>
    <p:extLst>
      <p:ext uri="{BB962C8B-B14F-4D97-AF65-F5344CB8AC3E}">
        <p14:creationId xmlns:p14="http://schemas.microsoft.com/office/powerpoint/2010/main" val="3531412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F3B3C-CBF8-0576-72B8-0093FEEE6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map of a train&#10;&#10;AI-generated content may be incorrect.">
            <a:extLst>
              <a:ext uri="{FF2B5EF4-FFF2-40B4-BE49-F238E27FC236}">
                <a16:creationId xmlns:a16="http://schemas.microsoft.com/office/drawing/2014/main" id="{F5B1706E-BA64-7992-3042-62FECA78CF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419" y="755552"/>
            <a:ext cx="4374575" cy="59185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A1A5D88-45A4-6327-8D8A-CD4A37463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53900" cy="484094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+mn-lt"/>
              </a:rPr>
              <a:t>Background Context: Adding Boulder and the Flat Iron Flyer “BRT”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93C6AF-882F-33DF-FC5B-584FCD0F5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165" y="644525"/>
            <a:ext cx="3601927" cy="6042025"/>
          </a:xfrm>
        </p:spPr>
        <p:txBody>
          <a:bodyPr>
            <a:normAutofit/>
          </a:bodyPr>
          <a:lstStyle/>
          <a:p>
            <a:r>
              <a:rPr lang="en-US" dirty="0"/>
              <a:t>6.25 core counties in Denver MSA </a:t>
            </a:r>
            <a:r>
              <a:rPr lang="en-US" dirty="0">
                <a:highlight>
                  <a:srgbClr val="FFFF00"/>
                </a:highlight>
              </a:rPr>
              <a:t>+ Boulder MSA</a:t>
            </a:r>
            <a:r>
              <a:rPr lang="en-US" dirty="0"/>
              <a:t>: </a:t>
            </a:r>
            <a:r>
              <a:rPr lang="en-US" b="1" dirty="0"/>
              <a:t>3.3M people</a:t>
            </a:r>
          </a:p>
          <a:p>
            <a:r>
              <a:rPr lang="en-US" dirty="0"/>
              <a:t>RTD’s service area: </a:t>
            </a:r>
            <a:r>
              <a:rPr lang="en-US" b="1" dirty="0"/>
              <a:t>2,345 sq. mi</a:t>
            </a:r>
            <a:r>
              <a:rPr lang="en-US" dirty="0"/>
              <a:t>. 41 cities, 8 counties. </a:t>
            </a:r>
          </a:p>
          <a:p>
            <a:r>
              <a:rPr lang="en-US" dirty="0"/>
              <a:t>RTD’s Light Rail + BRT system: 84 stations, 10 lines, and 115 miles of track. +</a:t>
            </a:r>
          </a:p>
          <a:p>
            <a:r>
              <a:rPr lang="en-US" dirty="0"/>
              <a:t>First line opened in 1994 = 30 </a:t>
            </a:r>
            <a:r>
              <a:rPr lang="en-US" dirty="0" err="1"/>
              <a:t>y.o</a:t>
            </a:r>
            <a:r>
              <a:rPr lang="en-US" dirty="0"/>
              <a:t>, but most are 6 to 12 </a:t>
            </a:r>
            <a:r>
              <a:rPr lang="en-US" dirty="0" err="1"/>
              <a:t>y.o</a:t>
            </a:r>
            <a:r>
              <a:rPr lang="en-US" dirty="0"/>
              <a:t>. </a:t>
            </a:r>
          </a:p>
          <a:p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5D9586C-C41A-24DF-08EF-9D02EA451B11}"/>
              </a:ext>
            </a:extLst>
          </p:cNvPr>
          <p:cNvGrpSpPr/>
          <p:nvPr/>
        </p:nvGrpSpPr>
        <p:grpSpPr>
          <a:xfrm>
            <a:off x="9368292" y="4891411"/>
            <a:ext cx="2435890" cy="400110"/>
            <a:chOff x="9368292" y="4891411"/>
            <a:chExt cx="2435890" cy="400110"/>
          </a:xfrm>
        </p:grpSpPr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2DED9424-9297-1598-7B9E-2A9FDB3F52D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368292" y="5076077"/>
              <a:ext cx="937758" cy="52437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7E3B1E8-10B5-A3CC-5E04-F367BDD30FA5}"/>
                </a:ext>
              </a:extLst>
            </p:cNvPr>
            <p:cNvSpPr txBox="1"/>
            <p:nvPr/>
          </p:nvSpPr>
          <p:spPr>
            <a:xfrm>
              <a:off x="10286138" y="4891411"/>
              <a:ext cx="151804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1</a:t>
              </a:r>
              <a:r>
                <a:rPr lang="en-US" sz="2000" baseline="30000" dirty="0"/>
                <a:t>st</a:t>
              </a:r>
              <a:r>
                <a:rPr lang="en-US" sz="2000" dirty="0"/>
                <a:t> line, 1994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874101B-42B7-D246-5723-2FC046703533}"/>
              </a:ext>
            </a:extLst>
          </p:cNvPr>
          <p:cNvGrpSpPr/>
          <p:nvPr/>
        </p:nvGrpSpPr>
        <p:grpSpPr>
          <a:xfrm>
            <a:off x="4913171" y="4740175"/>
            <a:ext cx="2387972" cy="671803"/>
            <a:chOff x="4815541" y="4865779"/>
            <a:chExt cx="2387972" cy="671803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9701D6EC-BBC0-8E94-7A53-641F6DA86F4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98370" y="4865779"/>
              <a:ext cx="1205143" cy="271693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F9F86A9-9FD0-5DC3-7E66-9F089775700D}"/>
                </a:ext>
              </a:extLst>
            </p:cNvPr>
            <p:cNvSpPr txBox="1"/>
            <p:nvPr/>
          </p:nvSpPr>
          <p:spPr>
            <a:xfrm>
              <a:off x="4815541" y="5137472"/>
              <a:ext cx="157447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2</a:t>
              </a:r>
              <a:r>
                <a:rPr lang="en-US" sz="2000" baseline="30000" dirty="0"/>
                <a:t>nd</a:t>
              </a:r>
              <a:r>
                <a:rPr lang="en-US" sz="2000" dirty="0"/>
                <a:t> line, 2002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DB9CE1B-CF5A-C5C4-869A-7711BCA24693}"/>
              </a:ext>
            </a:extLst>
          </p:cNvPr>
          <p:cNvGrpSpPr/>
          <p:nvPr/>
        </p:nvGrpSpPr>
        <p:grpSpPr>
          <a:xfrm>
            <a:off x="4338596" y="3465482"/>
            <a:ext cx="1615827" cy="658410"/>
            <a:chOff x="3807899" y="2763446"/>
            <a:chExt cx="1615827" cy="658410"/>
          </a:xfrm>
        </p:grpSpPr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4A615B52-CCBD-9F26-AD5D-C28F86B80090}"/>
                </a:ext>
              </a:extLst>
            </p:cNvPr>
            <p:cNvCxnSpPr>
              <a:cxnSpLocks/>
            </p:cNvCxnSpPr>
            <p:nvPr/>
          </p:nvCxnSpPr>
          <p:spPr>
            <a:xfrm>
              <a:off x="4681218" y="3121818"/>
              <a:ext cx="536895" cy="300038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CBF6CDA-2648-B73D-F578-93737B47B7E2}"/>
                </a:ext>
              </a:extLst>
            </p:cNvPr>
            <p:cNvSpPr txBox="1"/>
            <p:nvPr/>
          </p:nvSpPr>
          <p:spPr>
            <a:xfrm>
              <a:off x="3807899" y="2763446"/>
              <a:ext cx="16158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3rd line, 2013</a:t>
              </a:r>
            </a:p>
          </p:txBody>
        </p: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4DDF06F3-AEAA-775B-DACF-33235106D47E}"/>
              </a:ext>
            </a:extLst>
          </p:cNvPr>
          <p:cNvSpPr/>
          <p:nvPr/>
        </p:nvSpPr>
        <p:spPr>
          <a:xfrm rot="1222754">
            <a:off x="5293950" y="1128073"/>
            <a:ext cx="6558143" cy="2275061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87833D5-BD5A-92FE-838D-5C0350DB621C}"/>
              </a:ext>
            </a:extLst>
          </p:cNvPr>
          <p:cNvSpPr/>
          <p:nvPr/>
        </p:nvSpPr>
        <p:spPr>
          <a:xfrm rot="2113530">
            <a:off x="6160149" y="1088671"/>
            <a:ext cx="2086726" cy="95561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889713-E79D-181E-C243-3ECF12E553AD}"/>
              </a:ext>
            </a:extLst>
          </p:cNvPr>
          <p:cNvSpPr txBox="1"/>
          <p:nvPr/>
        </p:nvSpPr>
        <p:spPr>
          <a:xfrm>
            <a:off x="5661557" y="990715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2016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B94E10-B81E-7B74-D2B0-938B94D49DC7}"/>
              </a:ext>
            </a:extLst>
          </p:cNvPr>
          <p:cNvSpPr txBox="1"/>
          <p:nvPr/>
        </p:nvSpPr>
        <p:spPr>
          <a:xfrm>
            <a:off x="9915603" y="2373938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2016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3A82C9-B989-7EFF-4AC7-1D8D639F6439}"/>
              </a:ext>
            </a:extLst>
          </p:cNvPr>
          <p:cNvSpPr txBox="1"/>
          <p:nvPr/>
        </p:nvSpPr>
        <p:spPr>
          <a:xfrm>
            <a:off x="6877140" y="1618481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2016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4D657C-45BA-226C-14F9-EEE383561F31}"/>
              </a:ext>
            </a:extLst>
          </p:cNvPr>
          <p:cNvSpPr txBox="1"/>
          <p:nvPr/>
        </p:nvSpPr>
        <p:spPr>
          <a:xfrm>
            <a:off x="9099342" y="4185985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2017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43F6F5-3534-61F8-C687-31B59481AAC7}"/>
              </a:ext>
            </a:extLst>
          </p:cNvPr>
          <p:cNvSpPr txBox="1"/>
          <p:nvPr/>
        </p:nvSpPr>
        <p:spPr>
          <a:xfrm>
            <a:off x="5964679" y="1763653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2019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A68AFAD-2B63-702A-1461-28DF1B6D8C12}"/>
              </a:ext>
            </a:extLst>
          </p:cNvPr>
          <p:cNvSpPr txBox="1"/>
          <p:nvPr/>
        </p:nvSpPr>
        <p:spPr>
          <a:xfrm>
            <a:off x="9752085" y="5694979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2019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BC1F021-3087-8655-F2D6-374F0FF80BC1}"/>
              </a:ext>
            </a:extLst>
          </p:cNvPr>
          <p:cNvSpPr txBox="1"/>
          <p:nvPr/>
        </p:nvSpPr>
        <p:spPr>
          <a:xfrm>
            <a:off x="7869595" y="1030237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2020</a:t>
            </a:r>
          </a:p>
        </p:txBody>
      </p:sp>
    </p:spTree>
    <p:extLst>
      <p:ext uri="{BB962C8B-B14F-4D97-AF65-F5344CB8AC3E}">
        <p14:creationId xmlns:p14="http://schemas.microsoft.com/office/powerpoint/2010/main" val="1652590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4" grpId="0" animBg="1"/>
      <p:bldP spid="5" grpId="0"/>
      <p:bldP spid="7" grpId="0"/>
      <p:bldP spid="9" grpId="0"/>
      <p:bldP spid="14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BF36D-4DB3-92FD-86CE-B30206A3F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220"/>
            <a:ext cx="6929121" cy="631860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1"/>
                </a:solidFill>
                <a:latin typeface="+mn-lt"/>
              </a:rPr>
              <a:t>Prior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F8586B-9116-DFE3-AD21-03B142DBD9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166" y="3682677"/>
            <a:ext cx="6456680" cy="31190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Many of today’s problems were predictable</a:t>
            </a:r>
          </a:p>
          <a:p>
            <a:r>
              <a:rPr lang="en-US" sz="2400" dirty="0"/>
              <a:t>Most affordable housing was in Denver</a:t>
            </a:r>
          </a:p>
          <a:p>
            <a:r>
              <a:rPr lang="en-US" sz="2400" dirty="0"/>
              <a:t>Planners complained RTD engineers moved platform locations post TOD design, harming neighborhood access and TOD potential.</a:t>
            </a:r>
          </a:p>
          <a:p>
            <a:r>
              <a:rPr lang="en-US" sz="2400" dirty="0"/>
              <a:t>No money for sidewalks or other accessibility infrastructure- but lots of money for parking.</a:t>
            </a:r>
          </a:p>
        </p:txBody>
      </p:sp>
      <p:pic>
        <p:nvPicPr>
          <p:cNvPr id="4" name="Picture 2" descr="C:\Users\Carrie\Documents\Dropbox\CU Denver\Grants CU Denver Applications\DRCOG\DRCOG OAKS\Data &amp; Maps for Final OAKS Report\OAKS Maps-Feb13\subsidized.jpg">
            <a:extLst>
              <a:ext uri="{FF2B5EF4-FFF2-40B4-BE49-F238E27FC236}">
                <a16:creationId xmlns:a16="http://schemas.microsoft.com/office/drawing/2014/main" id="{0AE7E91B-EEAA-6E46-5E56-4F7C87C90C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6" t="6509" r="3452" b="13018"/>
          <a:stretch/>
        </p:blipFill>
        <p:spPr bwMode="auto">
          <a:xfrm>
            <a:off x="6974841" y="8220"/>
            <a:ext cx="5313492" cy="6432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E37A6B8-AAFD-62AA-CAB2-A786A7ED217F}"/>
              </a:ext>
            </a:extLst>
          </p:cNvPr>
          <p:cNvSpPr txBox="1">
            <a:spLocks/>
          </p:cNvSpPr>
          <p:nvPr/>
        </p:nvSpPr>
        <p:spPr>
          <a:xfrm>
            <a:off x="78166" y="1424281"/>
            <a:ext cx="6456680" cy="225839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Assess current and future stations for:</a:t>
            </a:r>
          </a:p>
          <a:p>
            <a:r>
              <a:rPr lang="en-US" dirty="0"/>
              <a:t>Affordable housing</a:t>
            </a:r>
          </a:p>
          <a:p>
            <a:r>
              <a:rPr lang="en-US" dirty="0"/>
              <a:t>Accessibility</a:t>
            </a:r>
          </a:p>
          <a:p>
            <a:r>
              <a:rPr lang="en-US" dirty="0"/>
              <a:t>Economic Development/Jobs</a:t>
            </a:r>
          </a:p>
          <a:p>
            <a:r>
              <a:rPr lang="en-US" dirty="0"/>
              <a:t>Overall development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B8BE488-F845-4A97-1AD2-EDA970533896}"/>
              </a:ext>
            </a:extLst>
          </p:cNvPr>
          <p:cNvSpPr txBox="1"/>
          <p:nvPr/>
        </p:nvSpPr>
        <p:spPr>
          <a:xfrm>
            <a:off x="78166" y="792421"/>
            <a:ext cx="6929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  <a:latin typeface="+mn-lt"/>
              </a:rPr>
              <a:t>2014 Contract with </a:t>
            </a:r>
            <a:r>
              <a:rPr lang="en-US" sz="2800" b="1" dirty="0">
                <a:solidFill>
                  <a:schemeClr val="accent2"/>
                </a:solidFill>
              </a:rPr>
              <a:t>DRCOG </a:t>
            </a:r>
            <a:r>
              <a:rPr lang="en-US" sz="2800" b="1" dirty="0">
                <a:solidFill>
                  <a:schemeClr val="accent2"/>
                </a:solidFill>
                <a:latin typeface="+mn-lt"/>
              </a:rPr>
              <a:t>for HUD SCI Grant</a:t>
            </a:r>
            <a:endParaRPr lang="en-US" sz="2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9887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D483A-9692-9ECB-D5A7-9C6741276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63714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1"/>
                </a:solidFill>
                <a:latin typeface="+mn-lt"/>
              </a:rPr>
              <a:t>Phase I: HUD SCI Grant 2014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9525F70-DB51-697D-CE03-1871EAB51B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" y="816114"/>
            <a:ext cx="11506200" cy="457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b="1" i="1" dirty="0">
                <a:solidFill>
                  <a:schemeClr val="tx2">
                    <a:lumMod val="75000"/>
                  </a:schemeClr>
                </a:solidFill>
              </a:rPr>
              <a:t>In 2014: Most stations were 7 du/acre or less. Goal for 50% of future housing. 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126AAE70-E0D0-F900-BB12-7C985C5DDA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9897968"/>
              </p:ext>
            </p:extLst>
          </p:nvPr>
        </p:nvGraphicFramePr>
        <p:xfrm>
          <a:off x="1788160" y="1493520"/>
          <a:ext cx="824484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BBB3B559-503B-4B8F-C0B4-6277C274356F}"/>
              </a:ext>
            </a:extLst>
          </p:cNvPr>
          <p:cNvSpPr txBox="1"/>
          <p:nvPr/>
        </p:nvSpPr>
        <p:spPr>
          <a:xfrm>
            <a:off x="4338320" y="4847124"/>
            <a:ext cx="6278642" cy="124048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local bus</a:t>
            </a:r>
          </a:p>
          <a:p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regular transit</a:t>
            </a:r>
          </a:p>
          <a:p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high-capacity </a:t>
            </a:r>
          </a:p>
          <a:p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transit</a:t>
            </a:r>
          </a:p>
          <a:p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frequent high-capacity transit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55D727-2D35-8763-4E41-F04DC6ACF9AD}"/>
              </a:ext>
            </a:extLst>
          </p:cNvPr>
          <p:cNvSpPr txBox="1"/>
          <p:nvPr/>
        </p:nvSpPr>
        <p:spPr>
          <a:xfrm>
            <a:off x="1996440" y="5364480"/>
            <a:ext cx="2133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chemeClr val="accent3">
                    <a:lumMod val="50000"/>
                  </a:schemeClr>
                </a:solidFill>
              </a:rPr>
              <a:t>Transit supportive densities</a:t>
            </a:r>
          </a:p>
        </p:txBody>
      </p:sp>
    </p:spTree>
    <p:extLst>
      <p:ext uri="{BB962C8B-B14F-4D97-AF65-F5344CB8AC3E}">
        <p14:creationId xmlns:p14="http://schemas.microsoft.com/office/powerpoint/2010/main" val="213781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1468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+mn-lt"/>
              </a:rPr>
              <a:t>34% of Jobs expected at Existing &amp; Future TOCs by 2022</a:t>
            </a:r>
          </a:p>
        </p:txBody>
      </p:sp>
      <p:pic>
        <p:nvPicPr>
          <p:cNvPr id="25602" name="Picture 2" descr="http://www.centennialco.gov/uploads/images/Dry-Creek-Light-Rail-Station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395702" y="3815080"/>
            <a:ext cx="3662657" cy="2459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06" name="Picture 6" descr="http://www.rtd-fastracks.com/images/uploads/se/SEtra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95702" y="1193800"/>
            <a:ext cx="3578410" cy="2323727"/>
          </a:xfrm>
          <a:prstGeom prst="rect">
            <a:avLst/>
          </a:prstGeom>
          <a:noFill/>
        </p:spPr>
      </p:pic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517392"/>
              </p:ext>
            </p:extLst>
          </p:nvPr>
        </p:nvGraphicFramePr>
        <p:xfrm>
          <a:off x="323849" y="1076326"/>
          <a:ext cx="7553325" cy="55696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110752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CDB755301E8AA4A881347CCA9BD038A" ma:contentTypeVersion="12" ma:contentTypeDescription="Create a new document." ma:contentTypeScope="" ma:versionID="6cddbd10cf3b8081167cccef17b8856a">
  <xsd:schema xmlns:xsd="http://www.w3.org/2001/XMLSchema" xmlns:xs="http://www.w3.org/2001/XMLSchema" xmlns:p="http://schemas.microsoft.com/office/2006/metadata/properties" xmlns:ns2="31ecd772-e861-4df9-8062-e3b371354ac8" xmlns:ns3="4b3a9c39-a598-4692-9dae-6ab6a76a824b" targetNamespace="http://schemas.microsoft.com/office/2006/metadata/properties" ma:root="true" ma:fieldsID="5f5b8f8357c733cd766feab33310d9f3" ns2:_="" ns3:_="">
    <xsd:import namespace="31ecd772-e861-4df9-8062-e3b371354ac8"/>
    <xsd:import namespace="4b3a9c39-a598-4692-9dae-6ab6a76a824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ecd772-e861-4df9-8062-e3b371354ac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7310ada-04f1-49d1-83c9-5a60708465d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3a9c39-a598-4692-9dae-6ab6a76a824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2cdf83b-ec30-4873-9b1e-2eae9dc68986}" ma:internalName="TaxCatchAll" ma:showField="CatchAllData" ma:web="4b3a9c39-a598-4692-9dae-6ab6a76a824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1ecd772-e861-4df9-8062-e3b371354ac8">
      <Terms xmlns="http://schemas.microsoft.com/office/infopath/2007/PartnerControls"/>
    </lcf76f155ced4ddcb4097134ff3c332f>
    <TaxCatchAll xmlns="4b3a9c39-a598-4692-9dae-6ab6a76a824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DF2E77C-C520-4F9C-9832-3FF658290B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1ecd772-e861-4df9-8062-e3b371354ac8"/>
    <ds:schemaRef ds:uri="4b3a9c39-a598-4692-9dae-6ab6a76a824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4889F85-382A-4000-AC2C-A4A740C93B2F}">
  <ds:schemaRefs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purl.org/dc/elements/1.1/"/>
    <ds:schemaRef ds:uri="http://purl.org/dc/terms/"/>
    <ds:schemaRef ds:uri="0fc92875-7cbb-47c8-87a1-0e3ec74c2b79"/>
    <ds:schemaRef ds:uri="http://www.w3.org/XML/1998/namespace"/>
    <ds:schemaRef ds:uri="e32c205b-73ba-4578-b5a3-4b8fcf2be407"/>
    <ds:schemaRef ds:uri="http://schemas.microsoft.com/office/infopath/2007/PartnerControls"/>
    <ds:schemaRef ds:uri="31ecd772-e861-4df9-8062-e3b371354ac8"/>
    <ds:schemaRef ds:uri="4b3a9c39-a598-4692-9dae-6ab6a76a824b"/>
  </ds:schemaRefs>
</ds:datastoreItem>
</file>

<file path=customXml/itemProps3.xml><?xml version="1.0" encoding="utf-8"?>
<ds:datastoreItem xmlns:ds="http://schemas.openxmlformats.org/officeDocument/2006/customXml" ds:itemID="{D79116E5-1F01-43AB-8CCA-F3F315F070F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4810</TotalTime>
  <Words>1580</Words>
  <Application>Microsoft Office PowerPoint</Application>
  <PresentationFormat>Widescreen</PresentationFormat>
  <Paragraphs>310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Arial</vt:lpstr>
      <vt:lpstr>Calibri</vt:lpstr>
      <vt:lpstr>Calibri Light</vt:lpstr>
      <vt:lpstr>Franklin Gothic Book</vt:lpstr>
      <vt:lpstr>Franklin Gothic Demi</vt:lpstr>
      <vt:lpstr>Montserrat</vt:lpstr>
      <vt:lpstr>System Font Regular</vt:lpstr>
      <vt:lpstr>Office Theme</vt:lpstr>
      <vt:lpstr>Denver Metro RTD Rail at 30:  Will state land use reforms and new funding sources save its low ridership? </vt:lpstr>
      <vt:lpstr>The problem: “Bringing Riders to the Station”</vt:lpstr>
      <vt:lpstr>Ridership Progress</vt:lpstr>
      <vt:lpstr>How does the Denver region compare to peer systems?</vt:lpstr>
      <vt:lpstr>Research Questions</vt:lpstr>
      <vt:lpstr>Background Context: Adding Boulder and the Flat Iron Flyer “BRT”</vt:lpstr>
      <vt:lpstr>Prior Research</vt:lpstr>
      <vt:lpstr>Phase I: HUD SCI Grant 2014</vt:lpstr>
      <vt:lpstr>34% of Jobs expected at Existing &amp; Future TOCs by 2022</vt:lpstr>
      <vt:lpstr>Denver Created a detailed TOD Strategic Framework</vt:lpstr>
      <vt:lpstr>But most walksheds were far less than the ½ mile theorized TOD</vt:lpstr>
      <vt:lpstr>Pre and Post Rail Expansion</vt:lpstr>
      <vt:lpstr>Methods</vt:lpstr>
      <vt:lpstr>Land Use Analysis</vt:lpstr>
      <vt:lpstr>Current Land Use Analysis: Regional View</vt:lpstr>
      <vt:lpstr>Land Use Analysis: Zoning within TOC areas</vt:lpstr>
      <vt:lpstr>PowerPoint Presentation</vt:lpstr>
      <vt:lpstr>Midurban “Retrofit” Case Study: Westminster’s new Downtown near rail</vt:lpstr>
      <vt:lpstr>The Vision</vt:lpstr>
      <vt:lpstr>Opposition: Orchard Station in Greenwood Village</vt:lpstr>
      <vt:lpstr>PowerPoint Presentation</vt:lpstr>
      <vt:lpstr>Jobs</vt:lpstr>
      <vt:lpstr>PowerPoint Presentation</vt:lpstr>
      <vt:lpstr>PowerPoint Presentation</vt:lpstr>
      <vt:lpstr>PowerPoint Presentation</vt:lpstr>
      <vt:lpstr>Transit is not time competitive for Lowest Incomes.</vt:lpstr>
      <vt:lpstr>PowerPoint Presentation</vt:lpstr>
      <vt:lpstr>Beyond Land Uses</vt:lpstr>
      <vt:lpstr>PowerPoint Presentation</vt:lpstr>
      <vt:lpstr>Plan to increase $ for better transit</vt:lpstr>
      <vt:lpstr>So what explains the decline?</vt:lpstr>
      <vt:lpstr>T/LU, Urban Design, or Transit Operations?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IMPACT DENVER</dc:title>
  <dc:creator>Makarewicz, Carrie L</dc:creator>
  <cp:lastModifiedBy>Makarewicz, Carrie L</cp:lastModifiedBy>
  <cp:revision>5</cp:revision>
  <cp:lastPrinted>2025-03-06T18:52:34Z</cp:lastPrinted>
  <dcterms:created xsi:type="dcterms:W3CDTF">2023-09-05T20:36:26Z</dcterms:created>
  <dcterms:modified xsi:type="dcterms:W3CDTF">2026-08-24T03:36:11Z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0x010100DCDB755301E8AA4A881347CCA9BD038A</vt:lpwstr>
  </property>
</Properties>
</file>