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1" r:id="rId2"/>
    <p:sldId id="291" r:id="rId3"/>
    <p:sldId id="289" r:id="rId4"/>
    <p:sldId id="290" r:id="rId5"/>
    <p:sldId id="277" r:id="rId6"/>
    <p:sldId id="281" r:id="rId7"/>
    <p:sldId id="284" r:id="rId8"/>
    <p:sldId id="264" r:id="rId9"/>
    <p:sldId id="267" r:id="rId10"/>
    <p:sldId id="280" r:id="rId11"/>
    <p:sldId id="263" r:id="rId12"/>
    <p:sldId id="283" r:id="rId13"/>
    <p:sldId id="285" r:id="rId14"/>
    <p:sldId id="265" r:id="rId15"/>
    <p:sldId id="286" r:id="rId16"/>
    <p:sldId id="279" r:id="rId17"/>
    <p:sldId id="272" r:id="rId18"/>
    <p:sldId id="273" r:id="rId19"/>
    <p:sldId id="274" r:id="rId20"/>
    <p:sldId id="275" r:id="rId21"/>
    <p:sldId id="276" r:id="rId22"/>
    <p:sldId id="282" r:id="rId23"/>
    <p:sldId id="287" r:id="rId24"/>
    <p:sldId id="288" r:id="rId25"/>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3" d="100"/>
          <a:sy n="83" d="100"/>
        </p:scale>
        <p:origin x="566" y="67"/>
      </p:cViewPr>
      <p:guideLst/>
    </p:cSldViewPr>
  </p:slideViewPr>
  <p:notesTextViewPr>
    <p:cViewPr>
      <p:scale>
        <a:sx n="1" d="1"/>
        <a:sy n="1" d="1"/>
      </p:scale>
      <p:origin x="0" y="0"/>
    </p:cViewPr>
  </p:notesTextViewPr>
  <p:sorterViewPr>
    <p:cViewPr>
      <p:scale>
        <a:sx n="100" d="100"/>
        <a:sy n="100" d="100"/>
      </p:scale>
      <p:origin x="0" y="-110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640" b="0" i="0" u="none" strike="noStrike" kern="1200" spc="0" baseline="0">
                <a:solidFill>
                  <a:schemeClr val="tx1"/>
                </a:solidFill>
                <a:latin typeface="+mn-lt"/>
                <a:ea typeface="+mn-ea"/>
                <a:cs typeface="+mn-cs"/>
              </a:defRPr>
            </a:pPr>
            <a:r>
              <a:rPr lang="en-US"/>
              <a:t>Participating Neighborhoods by Year</a:t>
            </a:r>
          </a:p>
        </c:rich>
      </c:tx>
      <c:overlay val="0"/>
      <c:spPr>
        <a:noFill/>
        <a:ln>
          <a:noFill/>
        </a:ln>
        <a:effectLst/>
      </c:spPr>
      <c:txPr>
        <a:bodyPr rot="0" spcFirstLastPara="1" vertOverflow="ellipsis" vert="horz" wrap="square" anchor="ctr" anchorCtr="1"/>
        <a:lstStyle/>
        <a:p>
          <a:pPr>
            <a:defRPr sz="264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6.2846920570682169E-2"/>
          <c:y val="0.13066452548694571"/>
          <c:w val="0.92310454672665665"/>
          <c:h val="0.64327020306672189"/>
        </c:manualLayout>
      </c:layout>
      <c:barChart>
        <c:barDir val="col"/>
        <c:grouping val="clustered"/>
        <c:varyColors val="0"/>
        <c:ser>
          <c:idx val="0"/>
          <c:order val="0"/>
          <c:tx>
            <c:strRef>
              <c:f>Sheet1!$A$8</c:f>
              <c:strCache>
                <c:ptCount val="1"/>
                <c:pt idx="0">
                  <c:v>Lakewood</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2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Sheet1!$B$7:$G$7</c:f>
              <c:numCache>
                <c:formatCode>General</c:formatCode>
                <c:ptCount val="6"/>
                <c:pt idx="0">
                  <c:v>2012</c:v>
                </c:pt>
                <c:pt idx="1">
                  <c:v>2013</c:v>
                </c:pt>
                <c:pt idx="2">
                  <c:v>2014</c:v>
                </c:pt>
                <c:pt idx="3">
                  <c:v>2015</c:v>
                </c:pt>
                <c:pt idx="4">
                  <c:v>2016</c:v>
                </c:pt>
                <c:pt idx="5">
                  <c:v>2017</c:v>
                </c:pt>
              </c:numCache>
            </c:numRef>
          </c:cat>
          <c:val>
            <c:numRef>
              <c:f>Sheet1!$B$8:$G$8</c:f>
              <c:numCache>
                <c:formatCode>General</c:formatCode>
                <c:ptCount val="6"/>
                <c:pt idx="0">
                  <c:v>2</c:v>
                </c:pt>
                <c:pt idx="1">
                  <c:v>5</c:v>
                </c:pt>
                <c:pt idx="2">
                  <c:v>5</c:v>
                </c:pt>
                <c:pt idx="3">
                  <c:v>5</c:v>
                </c:pt>
                <c:pt idx="4">
                  <c:v>5</c:v>
                </c:pt>
                <c:pt idx="5">
                  <c:v>5.5</c:v>
                </c:pt>
              </c:numCache>
            </c:numRef>
          </c:val>
          <c:extLst>
            <c:ext xmlns:c16="http://schemas.microsoft.com/office/drawing/2014/chart" uri="{C3380CC4-5D6E-409C-BE32-E72D297353CC}">
              <c16:uniqueId val="{00000000-F673-47A0-885D-2B6C956A29E8}"/>
            </c:ext>
          </c:extLst>
        </c:ser>
        <c:ser>
          <c:idx val="1"/>
          <c:order val="1"/>
          <c:tx>
            <c:strRef>
              <c:f>Sheet1!$A$9</c:f>
              <c:strCache>
                <c:ptCount val="1"/>
                <c:pt idx="0">
                  <c:v>Denver</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anchor="ctr" anchorCtr="1"/>
              <a:lstStyle/>
              <a:p>
                <a:pPr>
                  <a:defRPr sz="2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Sheet1!$B$7:$G$7</c:f>
              <c:numCache>
                <c:formatCode>General</c:formatCode>
                <c:ptCount val="6"/>
                <c:pt idx="0">
                  <c:v>2012</c:v>
                </c:pt>
                <c:pt idx="1">
                  <c:v>2013</c:v>
                </c:pt>
                <c:pt idx="2">
                  <c:v>2014</c:v>
                </c:pt>
                <c:pt idx="3">
                  <c:v>2015</c:v>
                </c:pt>
                <c:pt idx="4">
                  <c:v>2016</c:v>
                </c:pt>
                <c:pt idx="5">
                  <c:v>2017</c:v>
                </c:pt>
              </c:numCache>
            </c:numRef>
          </c:cat>
          <c:val>
            <c:numRef>
              <c:f>Sheet1!$B$9:$G$9</c:f>
              <c:numCache>
                <c:formatCode>General</c:formatCode>
                <c:ptCount val="6"/>
                <c:pt idx="0">
                  <c:v>0</c:v>
                </c:pt>
                <c:pt idx="1">
                  <c:v>0</c:v>
                </c:pt>
                <c:pt idx="2">
                  <c:v>3</c:v>
                </c:pt>
                <c:pt idx="3">
                  <c:v>6</c:v>
                </c:pt>
                <c:pt idx="4">
                  <c:v>10</c:v>
                </c:pt>
                <c:pt idx="5">
                  <c:v>11</c:v>
                </c:pt>
              </c:numCache>
            </c:numRef>
          </c:val>
          <c:extLst>
            <c:ext xmlns:c16="http://schemas.microsoft.com/office/drawing/2014/chart" uri="{C3380CC4-5D6E-409C-BE32-E72D297353CC}">
              <c16:uniqueId val="{00000001-F673-47A0-885D-2B6C956A29E8}"/>
            </c:ext>
          </c:extLst>
        </c:ser>
        <c:dLbls>
          <c:showLegendKey val="0"/>
          <c:showVal val="0"/>
          <c:showCatName val="0"/>
          <c:showSerName val="0"/>
          <c:showPercent val="0"/>
          <c:showBubbleSize val="0"/>
        </c:dLbls>
        <c:gapWidth val="219"/>
        <c:overlap val="-27"/>
        <c:axId val="399112584"/>
        <c:axId val="399113240"/>
      </c:barChart>
      <c:catAx>
        <c:axId val="3991125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200" b="0" i="0" u="none" strike="noStrike" kern="1200" baseline="0">
                <a:solidFill>
                  <a:schemeClr val="tx1"/>
                </a:solidFill>
                <a:latin typeface="+mn-lt"/>
                <a:ea typeface="+mn-ea"/>
                <a:cs typeface="+mn-cs"/>
              </a:defRPr>
            </a:pPr>
            <a:endParaRPr lang="en-US"/>
          </a:p>
        </c:txPr>
        <c:crossAx val="399113240"/>
        <c:crosses val="autoZero"/>
        <c:auto val="1"/>
        <c:lblAlgn val="ctr"/>
        <c:lblOffset val="100"/>
        <c:noMultiLvlLbl val="0"/>
      </c:catAx>
      <c:valAx>
        <c:axId val="399113240"/>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mn-lt"/>
                <a:ea typeface="+mn-ea"/>
                <a:cs typeface="+mn-cs"/>
              </a:defRPr>
            </a:pPr>
            <a:endParaRPr lang="en-US"/>
          </a:p>
        </c:txPr>
        <c:crossAx val="399112584"/>
        <c:crosses val="autoZero"/>
        <c:crossBetween val="between"/>
      </c:valAx>
      <c:spPr>
        <a:noFill/>
        <a:ln>
          <a:solidFill>
            <a:schemeClr val="bg1">
              <a:lumMod val="50000"/>
            </a:schemeClr>
          </a:solidFill>
        </a:ln>
        <a:effectLst/>
      </c:spPr>
    </c:plotArea>
    <c:legend>
      <c:legendPos val="b"/>
      <c:layout>
        <c:manualLayout>
          <c:xMode val="edge"/>
          <c:yMode val="edge"/>
          <c:x val="0.33359640808787788"/>
          <c:y val="0.9279053921849274"/>
          <c:w val="0.38265933470272739"/>
          <c:h val="5.1219814726873779E-2"/>
        </c:manualLayout>
      </c:layout>
      <c:overlay val="0"/>
      <c:spPr>
        <a:noFill/>
        <a:ln>
          <a:noFill/>
        </a:ln>
        <a:effectLst/>
      </c:spPr>
      <c:txPr>
        <a:bodyPr rot="0" spcFirstLastPara="1" vertOverflow="ellipsis" vert="horz" wrap="square" anchor="ctr" anchorCtr="1"/>
        <a:lstStyle/>
        <a:p>
          <a:pPr>
            <a:defRPr sz="2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22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spc="0" baseline="0">
                <a:solidFill>
                  <a:schemeClr val="bg1"/>
                </a:solidFill>
                <a:latin typeface="+mn-lt"/>
                <a:ea typeface="+mn-ea"/>
                <a:cs typeface="+mn-cs"/>
              </a:defRPr>
            </a:pPr>
            <a:r>
              <a:rPr lang="en-US" sz="2200">
                <a:solidFill>
                  <a:schemeClr val="bg1"/>
                </a:solidFill>
              </a:rPr>
              <a:t>Participating Neighborhoods by Year</a:t>
            </a:r>
          </a:p>
        </c:rich>
      </c:tx>
      <c:overlay val="0"/>
      <c:spPr>
        <a:noFill/>
        <a:ln>
          <a:noFill/>
        </a:ln>
        <a:effectLst/>
      </c:spPr>
      <c:txPr>
        <a:bodyPr rot="0" spcFirstLastPara="1" vertOverflow="ellipsis" vert="horz" wrap="square" anchor="ctr" anchorCtr="1"/>
        <a:lstStyle/>
        <a:p>
          <a:pPr>
            <a:defRPr sz="22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Sheet1!$A$8</c:f>
              <c:strCache>
                <c:ptCount val="1"/>
                <c:pt idx="0">
                  <c:v>Lakewood</c:v>
                </c:pt>
              </c:strCache>
            </c:strRef>
          </c:tx>
          <c:spPr>
            <a:solidFill>
              <a:schemeClr val="accent6"/>
            </a:solidFill>
            <a:ln>
              <a:noFill/>
            </a:ln>
            <a:effectLst/>
          </c:spPr>
          <c:invertIfNegative val="0"/>
          <c:cat>
            <c:numRef>
              <c:f>Sheet1!$B$7:$G$7</c:f>
              <c:numCache>
                <c:formatCode>General</c:formatCode>
                <c:ptCount val="6"/>
                <c:pt idx="0">
                  <c:v>2012</c:v>
                </c:pt>
                <c:pt idx="1">
                  <c:v>2013</c:v>
                </c:pt>
                <c:pt idx="2">
                  <c:v>2014</c:v>
                </c:pt>
                <c:pt idx="3">
                  <c:v>2015</c:v>
                </c:pt>
                <c:pt idx="4">
                  <c:v>2016</c:v>
                </c:pt>
                <c:pt idx="5">
                  <c:v>2017</c:v>
                </c:pt>
              </c:numCache>
            </c:numRef>
          </c:cat>
          <c:val>
            <c:numRef>
              <c:f>Sheet1!$B$8:$G$8</c:f>
              <c:numCache>
                <c:formatCode>General</c:formatCode>
                <c:ptCount val="6"/>
                <c:pt idx="0">
                  <c:v>2</c:v>
                </c:pt>
                <c:pt idx="1">
                  <c:v>5</c:v>
                </c:pt>
                <c:pt idx="2">
                  <c:v>5</c:v>
                </c:pt>
                <c:pt idx="3">
                  <c:v>5</c:v>
                </c:pt>
                <c:pt idx="4">
                  <c:v>5</c:v>
                </c:pt>
                <c:pt idx="5">
                  <c:v>5.5</c:v>
                </c:pt>
              </c:numCache>
            </c:numRef>
          </c:val>
          <c:extLst>
            <c:ext xmlns:c16="http://schemas.microsoft.com/office/drawing/2014/chart" uri="{C3380CC4-5D6E-409C-BE32-E72D297353CC}">
              <c16:uniqueId val="{00000000-F673-47A0-885D-2B6C956A29E8}"/>
            </c:ext>
          </c:extLst>
        </c:ser>
        <c:ser>
          <c:idx val="1"/>
          <c:order val="1"/>
          <c:tx>
            <c:strRef>
              <c:f>Sheet1!$A$9</c:f>
              <c:strCache>
                <c:ptCount val="1"/>
                <c:pt idx="0">
                  <c:v>Denver</c:v>
                </c:pt>
              </c:strCache>
            </c:strRef>
          </c:tx>
          <c:spPr>
            <a:solidFill>
              <a:schemeClr val="accent4">
                <a:lumMod val="75000"/>
              </a:schemeClr>
            </a:solidFill>
            <a:ln>
              <a:noFill/>
            </a:ln>
            <a:effectLst/>
          </c:spPr>
          <c:invertIfNegative val="0"/>
          <c:cat>
            <c:numRef>
              <c:f>Sheet1!$B$7:$G$7</c:f>
              <c:numCache>
                <c:formatCode>General</c:formatCode>
                <c:ptCount val="6"/>
                <c:pt idx="0">
                  <c:v>2012</c:v>
                </c:pt>
                <c:pt idx="1">
                  <c:v>2013</c:v>
                </c:pt>
                <c:pt idx="2">
                  <c:v>2014</c:v>
                </c:pt>
                <c:pt idx="3">
                  <c:v>2015</c:v>
                </c:pt>
                <c:pt idx="4">
                  <c:v>2016</c:v>
                </c:pt>
                <c:pt idx="5">
                  <c:v>2017</c:v>
                </c:pt>
              </c:numCache>
            </c:numRef>
          </c:cat>
          <c:val>
            <c:numRef>
              <c:f>Sheet1!$B$9:$G$9</c:f>
              <c:numCache>
                <c:formatCode>General</c:formatCode>
                <c:ptCount val="6"/>
                <c:pt idx="0">
                  <c:v>0</c:v>
                </c:pt>
                <c:pt idx="1">
                  <c:v>0</c:v>
                </c:pt>
                <c:pt idx="2">
                  <c:v>3</c:v>
                </c:pt>
                <c:pt idx="3">
                  <c:v>6</c:v>
                </c:pt>
                <c:pt idx="4">
                  <c:v>10</c:v>
                </c:pt>
                <c:pt idx="5">
                  <c:v>11</c:v>
                </c:pt>
              </c:numCache>
            </c:numRef>
          </c:val>
          <c:extLst>
            <c:ext xmlns:c16="http://schemas.microsoft.com/office/drawing/2014/chart" uri="{C3380CC4-5D6E-409C-BE32-E72D297353CC}">
              <c16:uniqueId val="{00000001-F673-47A0-885D-2B6C956A29E8}"/>
            </c:ext>
          </c:extLst>
        </c:ser>
        <c:dLbls>
          <c:showLegendKey val="0"/>
          <c:showVal val="0"/>
          <c:showCatName val="0"/>
          <c:showSerName val="0"/>
          <c:showPercent val="0"/>
          <c:showBubbleSize val="0"/>
        </c:dLbls>
        <c:gapWidth val="219"/>
        <c:overlap val="-27"/>
        <c:axId val="399112584"/>
        <c:axId val="399113240"/>
      </c:barChart>
      <c:catAx>
        <c:axId val="3991125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399113240"/>
        <c:crosses val="autoZero"/>
        <c:auto val="1"/>
        <c:lblAlgn val="ctr"/>
        <c:lblOffset val="100"/>
        <c:noMultiLvlLbl val="0"/>
      </c:catAx>
      <c:valAx>
        <c:axId val="399113240"/>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399112584"/>
        <c:crosses val="autoZero"/>
        <c:crossBetween val="between"/>
      </c:valAx>
      <c:spPr>
        <a:noFill/>
        <a:ln>
          <a:noFill/>
        </a:ln>
        <a:effectLst/>
      </c:spPr>
    </c:plotArea>
    <c:legend>
      <c:legendPos val="b"/>
      <c:layout>
        <c:manualLayout>
          <c:xMode val="edge"/>
          <c:yMode val="edge"/>
          <c:x val="0.33359640808787788"/>
          <c:y val="0.9279053921849274"/>
          <c:w val="0.38265933470272739"/>
          <c:h val="5.121981472687377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E20B1BB-A68F-4506-8ADA-51D084DCE294}" type="datetimeFigureOut">
              <a:rPr lang="en-US" smtClean="0"/>
              <a:t>3/11/2018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D73D63-6B95-4D2A-BBBA-8C350D40779C}" type="slidenum">
              <a:rPr lang="en-US" smtClean="0"/>
              <a:t>‹#›</a:t>
            </a:fld>
            <a:endParaRPr lang="en-US"/>
          </a:p>
        </p:txBody>
      </p:sp>
    </p:spTree>
    <p:extLst>
      <p:ext uri="{BB962C8B-B14F-4D97-AF65-F5344CB8AC3E}">
        <p14:creationId xmlns:p14="http://schemas.microsoft.com/office/powerpoint/2010/main" val="3741795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accent6"/>
                </a:solidFill>
              </a:defRPr>
            </a:lvl1pPr>
          </a:lstStyle>
          <a:p>
            <a:fld id="{3E20B1BB-A68F-4506-8ADA-51D084DCE294}" type="datetimeFigureOut">
              <a:rPr lang="en-US" smtClean="0"/>
              <a:pPr/>
              <a:t>3/11/2018</a:t>
            </a:fld>
            <a:endParaRPr lang="en-US"/>
          </a:p>
        </p:txBody>
      </p:sp>
      <p:sp>
        <p:nvSpPr>
          <p:cNvPr id="5" name="Footer Placeholder 4"/>
          <p:cNvSpPr>
            <a:spLocks noGrp="1"/>
          </p:cNvSpPr>
          <p:nvPr>
            <p:ph type="ftr" sz="quarter" idx="11"/>
          </p:nvPr>
        </p:nvSpPr>
        <p:spPr/>
        <p:txBody>
          <a:bodyPr/>
          <a:lstStyle>
            <a:lvl1pPr>
              <a:defRPr>
                <a:solidFill>
                  <a:schemeClr val="accent6"/>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6"/>
                </a:solidFill>
              </a:defRPr>
            </a:lvl1pPr>
          </a:lstStyle>
          <a:p>
            <a:fld id="{A5D73D63-6B95-4D2A-BBBA-8C350D40779C}" type="slidenum">
              <a:rPr lang="en-US" smtClean="0"/>
              <a:pPr/>
              <a:t>‹#›</a:t>
            </a:fld>
            <a:endParaRPr lang="en-US"/>
          </a:p>
        </p:txBody>
      </p:sp>
    </p:spTree>
    <p:extLst>
      <p:ext uri="{BB962C8B-B14F-4D97-AF65-F5344CB8AC3E}">
        <p14:creationId xmlns:p14="http://schemas.microsoft.com/office/powerpoint/2010/main" val="2875634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chemeClr val="accent6"/>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accent6"/>
                </a:solidFill>
              </a:defRPr>
            </a:lvl1pPr>
          </a:lstStyle>
          <a:p>
            <a:fld id="{3E20B1BB-A68F-4506-8ADA-51D084DCE294}" type="datetimeFigureOut">
              <a:rPr lang="en-US" smtClean="0"/>
              <a:pPr/>
              <a:t>3/11/2018</a:t>
            </a:fld>
            <a:endParaRPr lang="en-US"/>
          </a:p>
        </p:txBody>
      </p:sp>
      <p:sp>
        <p:nvSpPr>
          <p:cNvPr id="5" name="Footer Placeholder 4"/>
          <p:cNvSpPr>
            <a:spLocks noGrp="1"/>
          </p:cNvSpPr>
          <p:nvPr>
            <p:ph type="ftr" sz="quarter" idx="11"/>
          </p:nvPr>
        </p:nvSpPr>
        <p:spPr/>
        <p:txBody>
          <a:bodyPr/>
          <a:lstStyle>
            <a:lvl1pPr>
              <a:defRPr>
                <a:solidFill>
                  <a:schemeClr val="accent6"/>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6"/>
                </a:solidFill>
              </a:defRPr>
            </a:lvl1pPr>
          </a:lstStyle>
          <a:p>
            <a:fld id="{A5D73D63-6B95-4D2A-BBBA-8C350D40779C}" type="slidenum">
              <a:rPr lang="en-US" smtClean="0"/>
              <a:pPr/>
              <a:t>‹#›</a:t>
            </a:fld>
            <a:endParaRPr lang="en-US"/>
          </a:p>
        </p:txBody>
      </p:sp>
    </p:spTree>
    <p:extLst>
      <p:ext uri="{BB962C8B-B14F-4D97-AF65-F5344CB8AC3E}">
        <p14:creationId xmlns:p14="http://schemas.microsoft.com/office/powerpoint/2010/main" val="176094773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5">
                    <a:lumMod val="40000"/>
                    <a:lumOff val="60000"/>
                  </a:schemeClr>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20B1BB-A68F-4506-8ADA-51D084DCE294}" type="datetimeFigureOut">
              <a:rPr lang="en-US" smtClean="0"/>
              <a:t>3/11/2018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D73D63-6B95-4D2A-BBBA-8C350D40779C}" type="slidenum">
              <a:rPr lang="en-US" smtClean="0"/>
              <a:t>‹#›</a:t>
            </a:fld>
            <a:endParaRPr lang="en-US"/>
          </a:p>
        </p:txBody>
      </p:sp>
    </p:spTree>
    <p:extLst>
      <p:ext uri="{BB962C8B-B14F-4D97-AF65-F5344CB8AC3E}">
        <p14:creationId xmlns:p14="http://schemas.microsoft.com/office/powerpoint/2010/main" val="100549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1"/>
            <a:ext cx="12192000" cy="45624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1709738"/>
            <a:ext cx="10515600" cy="2852737"/>
          </a:xfrm>
        </p:spPr>
        <p:txBody>
          <a:bodyPr anchor="b"/>
          <a:lstStyle>
            <a:lvl1pPr>
              <a:defRPr sz="6000">
                <a:solidFill>
                  <a:schemeClr val="accent6"/>
                </a:solidFill>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20B1BB-A68F-4506-8ADA-51D084DCE294}" type="datetimeFigureOut">
              <a:rPr lang="en-US" smtClean="0"/>
              <a:t>3/11/2018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D73D63-6B95-4D2A-BBBA-8C350D40779C}" type="slidenum">
              <a:rPr lang="en-US" smtClean="0"/>
              <a:t>‹#›</a:t>
            </a:fld>
            <a:endParaRPr lang="en-US"/>
          </a:p>
        </p:txBody>
      </p:sp>
    </p:spTree>
    <p:extLst>
      <p:ext uri="{BB962C8B-B14F-4D97-AF65-F5344CB8AC3E}">
        <p14:creationId xmlns:p14="http://schemas.microsoft.com/office/powerpoint/2010/main" val="381032193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917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accent6"/>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solidFill>
                  <a:schemeClr val="accent6"/>
                </a:solidFill>
              </a:defRPr>
            </a:lvl1pPr>
          </a:lstStyle>
          <a:p>
            <a:fld id="{3E20B1BB-A68F-4506-8ADA-51D084DCE294}" type="datetimeFigureOut">
              <a:rPr lang="en-US" smtClean="0"/>
              <a:pPr/>
              <a:t>3/11/2018</a:t>
            </a:fld>
            <a:endParaRPr lang="en-US"/>
          </a:p>
        </p:txBody>
      </p:sp>
      <p:sp>
        <p:nvSpPr>
          <p:cNvPr id="6" name="Footer Placeholder 5"/>
          <p:cNvSpPr>
            <a:spLocks noGrp="1"/>
          </p:cNvSpPr>
          <p:nvPr>
            <p:ph type="ftr" sz="quarter" idx="11"/>
          </p:nvPr>
        </p:nvSpPr>
        <p:spPr/>
        <p:txBody>
          <a:bodyPr/>
          <a:lstStyle>
            <a:lvl1pPr>
              <a:defRPr>
                <a:solidFill>
                  <a:schemeClr val="accent6"/>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6"/>
                </a:solidFill>
              </a:defRPr>
            </a:lvl1pPr>
          </a:lstStyle>
          <a:p>
            <a:fld id="{A5D73D63-6B95-4D2A-BBBA-8C350D40779C}" type="slidenum">
              <a:rPr lang="en-US" smtClean="0"/>
              <a:pPr/>
              <a:t>‹#›</a:t>
            </a:fld>
            <a:endParaRPr lang="en-US"/>
          </a:p>
        </p:txBody>
      </p:sp>
    </p:spTree>
    <p:extLst>
      <p:ext uri="{BB962C8B-B14F-4D97-AF65-F5344CB8AC3E}">
        <p14:creationId xmlns:p14="http://schemas.microsoft.com/office/powerpoint/2010/main" val="841395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E20B1BB-A68F-4506-8ADA-51D084DCE294}" type="datetimeFigureOut">
              <a:rPr lang="en-US" smtClean="0"/>
              <a:t>3/11/2018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D73D63-6B95-4D2A-BBBA-8C350D40779C}" type="slidenum">
              <a:rPr lang="en-US" smtClean="0"/>
              <a:t>‹#›</a:t>
            </a:fld>
            <a:endParaRPr lang="en-US"/>
          </a:p>
        </p:txBody>
      </p:sp>
    </p:spTree>
    <p:extLst>
      <p:ext uri="{BB962C8B-B14F-4D97-AF65-F5344CB8AC3E}">
        <p14:creationId xmlns:p14="http://schemas.microsoft.com/office/powerpoint/2010/main" val="2431762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3E20B1BB-A68F-4506-8ADA-51D084DCE294}" type="datetimeFigureOut">
              <a:rPr lang="en-US" smtClean="0"/>
              <a:t>3/11/2018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D73D63-6B95-4D2A-BBBA-8C350D40779C}" type="slidenum">
              <a:rPr lang="en-US" smtClean="0"/>
              <a:t>‹#›</a:t>
            </a:fld>
            <a:endParaRPr lang="en-US"/>
          </a:p>
        </p:txBody>
      </p:sp>
    </p:spTree>
    <p:extLst>
      <p:ext uri="{BB962C8B-B14F-4D97-AF65-F5344CB8AC3E}">
        <p14:creationId xmlns:p14="http://schemas.microsoft.com/office/powerpoint/2010/main" val="990711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20B1BB-A68F-4506-8ADA-51D084DCE294}" type="datetimeFigureOut">
              <a:rPr lang="en-US" smtClean="0"/>
              <a:t>3/11/2018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D73D63-6B95-4D2A-BBBA-8C350D40779C}" type="slidenum">
              <a:rPr lang="en-US" smtClean="0"/>
              <a:t>‹#›</a:t>
            </a:fld>
            <a:endParaRPr lang="en-US"/>
          </a:p>
        </p:txBody>
      </p:sp>
    </p:spTree>
    <p:extLst>
      <p:ext uri="{BB962C8B-B14F-4D97-AF65-F5344CB8AC3E}">
        <p14:creationId xmlns:p14="http://schemas.microsoft.com/office/powerpoint/2010/main" val="3399849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6"/>
                </a:solidFill>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solidFill>
                  <a:schemeClr val="accent6"/>
                </a:solidFill>
              </a:defRPr>
            </a:lvl1pPr>
            <a:lvl2pPr>
              <a:defRPr sz="2800">
                <a:solidFill>
                  <a:schemeClr val="accent6"/>
                </a:solidFill>
              </a:defRPr>
            </a:lvl2pPr>
            <a:lvl3pPr>
              <a:defRPr sz="2400">
                <a:solidFill>
                  <a:schemeClr val="accent6"/>
                </a:solidFill>
              </a:defRPr>
            </a:lvl3pPr>
            <a:lvl4pPr>
              <a:defRPr sz="2000">
                <a:solidFill>
                  <a:schemeClr val="accent6"/>
                </a:solidFill>
              </a:defRPr>
            </a:lvl4pPr>
            <a:lvl5pPr>
              <a:defRPr sz="2000">
                <a:solidFill>
                  <a:schemeClr val="accent6"/>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6"/>
                </a:solidFill>
              </a:defRPr>
            </a:lvl1pPr>
          </a:lstStyle>
          <a:p>
            <a:fld id="{3E20B1BB-A68F-4506-8ADA-51D084DCE294}" type="datetimeFigureOut">
              <a:rPr lang="en-US" smtClean="0"/>
              <a:pPr/>
              <a:t>3/11/2018</a:t>
            </a:fld>
            <a:endParaRPr lang="en-US"/>
          </a:p>
        </p:txBody>
      </p:sp>
      <p:sp>
        <p:nvSpPr>
          <p:cNvPr id="6" name="Footer Placeholder 5"/>
          <p:cNvSpPr>
            <a:spLocks noGrp="1"/>
          </p:cNvSpPr>
          <p:nvPr>
            <p:ph type="ftr" sz="quarter" idx="11"/>
          </p:nvPr>
        </p:nvSpPr>
        <p:spPr/>
        <p:txBody>
          <a:bodyPr/>
          <a:lstStyle>
            <a:lvl1pPr>
              <a:defRPr>
                <a:solidFill>
                  <a:schemeClr val="accent6"/>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6"/>
                </a:solidFill>
              </a:defRPr>
            </a:lvl1pPr>
          </a:lstStyle>
          <a:p>
            <a:fld id="{A5D73D63-6B95-4D2A-BBBA-8C350D40779C}" type="slidenum">
              <a:rPr lang="en-US" smtClean="0"/>
              <a:pPr/>
              <a:t>‹#›</a:t>
            </a:fld>
            <a:endParaRPr lang="en-US"/>
          </a:p>
        </p:txBody>
      </p:sp>
    </p:spTree>
    <p:extLst>
      <p:ext uri="{BB962C8B-B14F-4D97-AF65-F5344CB8AC3E}">
        <p14:creationId xmlns:p14="http://schemas.microsoft.com/office/powerpoint/2010/main" val="102561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6"/>
                </a:solidFill>
              </a:defRPr>
            </a:lvl1pPr>
          </a:lstStyle>
          <a:p>
            <a:fld id="{3E20B1BB-A68F-4506-8ADA-51D084DCE294}" type="datetimeFigureOut">
              <a:rPr lang="en-US" smtClean="0"/>
              <a:pPr/>
              <a:t>3/11/2018</a:t>
            </a:fld>
            <a:endParaRPr lang="en-US"/>
          </a:p>
        </p:txBody>
      </p:sp>
      <p:sp>
        <p:nvSpPr>
          <p:cNvPr id="6" name="Footer Placeholder 5"/>
          <p:cNvSpPr>
            <a:spLocks noGrp="1"/>
          </p:cNvSpPr>
          <p:nvPr>
            <p:ph type="ftr" sz="quarter" idx="11"/>
          </p:nvPr>
        </p:nvSpPr>
        <p:spPr/>
        <p:txBody>
          <a:bodyPr/>
          <a:lstStyle>
            <a:lvl1pPr>
              <a:defRPr>
                <a:solidFill>
                  <a:schemeClr val="accent6"/>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6"/>
                </a:solidFill>
              </a:defRPr>
            </a:lvl1pPr>
          </a:lstStyle>
          <a:p>
            <a:fld id="{A5D73D63-6B95-4D2A-BBBA-8C350D40779C}" type="slidenum">
              <a:rPr lang="en-US" smtClean="0"/>
              <a:pPr/>
              <a:t>‹#›</a:t>
            </a:fld>
            <a:endParaRPr lang="en-US"/>
          </a:p>
        </p:txBody>
      </p:sp>
    </p:spTree>
    <p:extLst>
      <p:ext uri="{BB962C8B-B14F-4D97-AF65-F5344CB8AC3E}">
        <p14:creationId xmlns:p14="http://schemas.microsoft.com/office/powerpoint/2010/main" val="356184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20B1BB-A68F-4506-8ADA-51D084DCE294}" type="datetimeFigureOut">
              <a:rPr lang="en-US" smtClean="0"/>
              <a:t>3/11/2018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73D63-6B95-4D2A-BBBA-8C350D40779C}" type="slidenum">
              <a:rPr lang="en-US" smtClean="0"/>
              <a:t>‹#›</a:t>
            </a:fld>
            <a:endParaRPr lang="en-US"/>
          </a:p>
        </p:txBody>
      </p:sp>
    </p:spTree>
    <p:extLst>
      <p:ext uri="{BB962C8B-B14F-4D97-AF65-F5344CB8AC3E}">
        <p14:creationId xmlns:p14="http://schemas.microsoft.com/office/powerpoint/2010/main" val="42551349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29244" y="1003593"/>
            <a:ext cx="11338430" cy="2514307"/>
          </a:xfrm>
        </p:spPr>
        <p:txBody>
          <a:bodyPr>
            <a:noAutofit/>
          </a:bodyPr>
          <a:lstStyle/>
          <a:p>
            <a:pPr algn="l"/>
            <a:r>
              <a:rPr lang="en-US" sz="3600" b="1" dirty="0">
                <a:solidFill>
                  <a:schemeClr val="accent6"/>
                </a:solidFill>
              </a:rPr>
              <a:t>The Sustainable Neighborhoods Network: </a:t>
            </a:r>
            <a:br>
              <a:rPr lang="en-US" sz="3600" b="1" dirty="0">
                <a:solidFill>
                  <a:schemeClr val="accent6"/>
                </a:solidFill>
              </a:rPr>
            </a:br>
            <a:r>
              <a:rPr lang="en-US" sz="3200" i="1" dirty="0">
                <a:solidFill>
                  <a:schemeClr val="accent6"/>
                </a:solidFill>
              </a:rPr>
              <a:t>A City-citizen Partnership to Promote More Sustainable Behaviors</a:t>
            </a:r>
          </a:p>
        </p:txBody>
      </p:sp>
      <p:sp>
        <p:nvSpPr>
          <p:cNvPr id="5" name="Subtitle 4"/>
          <p:cNvSpPr>
            <a:spLocks noGrp="1"/>
          </p:cNvSpPr>
          <p:nvPr>
            <p:ph type="subTitle" idx="1"/>
          </p:nvPr>
        </p:nvSpPr>
        <p:spPr>
          <a:xfrm>
            <a:off x="850900" y="4486482"/>
            <a:ext cx="9144000" cy="947904"/>
          </a:xfrm>
        </p:spPr>
        <p:txBody>
          <a:bodyPr/>
          <a:lstStyle/>
          <a:p>
            <a:pPr algn="l"/>
            <a:r>
              <a:rPr lang="en-US" dirty="0">
                <a:solidFill>
                  <a:schemeClr val="bg1"/>
                </a:solidFill>
              </a:rPr>
              <a:t>Carrie Makarewicz,  Ph.D.</a:t>
            </a:r>
          </a:p>
          <a:p>
            <a:pPr algn="l"/>
            <a:r>
              <a:rPr lang="en-US" dirty="0">
                <a:solidFill>
                  <a:schemeClr val="bg1"/>
                </a:solidFill>
              </a:rPr>
              <a:t>Department of Urban &amp; Regional Planning</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900" y="5434386"/>
            <a:ext cx="6007100" cy="784558"/>
          </a:xfrm>
          <a:prstGeom prst="rect">
            <a:avLst/>
          </a:prstGeom>
        </p:spPr>
      </p:pic>
    </p:spTree>
    <p:extLst>
      <p:ext uri="{BB962C8B-B14F-4D97-AF65-F5344CB8AC3E}">
        <p14:creationId xmlns:p14="http://schemas.microsoft.com/office/powerpoint/2010/main" val="2780352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381000" y="365125"/>
            <a:ext cx="10515600" cy="1325563"/>
          </a:xfrm>
        </p:spPr>
        <p:txBody>
          <a:bodyPr vert="horz" lIns="91440" tIns="45720" rIns="91440" bIns="45720" rtlCol="0" anchor="ctr">
            <a:normAutofit/>
          </a:bodyPr>
          <a:lstStyle/>
          <a:p>
            <a:r>
              <a:rPr lang="en-US" sz="3200" dirty="0"/>
              <a:t>Participating neighborhoods are a small share of the total</a:t>
            </a:r>
          </a:p>
        </p:txBody>
      </p:sp>
      <p:pic>
        <p:nvPicPr>
          <p:cNvPr id="12"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93473" y="2195191"/>
            <a:ext cx="4538927" cy="4083993"/>
          </a:xfrm>
          <a:prstGeom prst="rect">
            <a:avLst/>
          </a:prstGeom>
        </p:spPr>
      </p:pic>
      <p:pic>
        <p:nvPicPr>
          <p:cNvPr id="14" name="Picture 2" descr="https://www.sustainableneighborhoodnetwork.org/images/default-source/denver/sn-2017-neighborhoodsC06B05B8EF6D.png?sfvrsn=4"/>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193912" y="2195191"/>
            <a:ext cx="5408244" cy="439419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93473" y="6243547"/>
            <a:ext cx="4831027" cy="646331"/>
          </a:xfrm>
          <a:prstGeom prst="rect">
            <a:avLst/>
          </a:prstGeom>
          <a:noFill/>
        </p:spPr>
        <p:txBody>
          <a:bodyPr wrap="square" rtlCol="0">
            <a:spAutoFit/>
          </a:bodyPr>
          <a:lstStyle/>
          <a:p>
            <a:r>
              <a:rPr lang="en-US" dirty="0">
                <a:solidFill>
                  <a:schemeClr val="accent6">
                    <a:lumMod val="75000"/>
                  </a:schemeClr>
                </a:solidFill>
              </a:rPr>
              <a:t>Lakewood started with stable neighborhoods to reduce risk of failure for an untested program</a:t>
            </a:r>
          </a:p>
        </p:txBody>
      </p:sp>
      <p:sp>
        <p:nvSpPr>
          <p:cNvPr id="18" name="TextBox 17"/>
          <p:cNvSpPr txBox="1"/>
          <p:nvPr/>
        </p:nvSpPr>
        <p:spPr>
          <a:xfrm>
            <a:off x="6482520" y="6243547"/>
            <a:ext cx="4831027" cy="646331"/>
          </a:xfrm>
          <a:prstGeom prst="rect">
            <a:avLst/>
          </a:prstGeom>
          <a:noFill/>
        </p:spPr>
        <p:txBody>
          <a:bodyPr wrap="square" rtlCol="0">
            <a:spAutoFit/>
          </a:bodyPr>
          <a:lstStyle/>
          <a:p>
            <a:r>
              <a:rPr lang="en-US" dirty="0">
                <a:solidFill>
                  <a:schemeClr val="accent6">
                    <a:lumMod val="75000"/>
                  </a:schemeClr>
                </a:solidFill>
              </a:rPr>
              <a:t>Denver is targeting low and moderate income neighborhoods and communities of color</a:t>
            </a:r>
          </a:p>
        </p:txBody>
      </p:sp>
      <p:sp>
        <p:nvSpPr>
          <p:cNvPr id="16" name="Oval 15"/>
          <p:cNvSpPr/>
          <p:nvPr/>
        </p:nvSpPr>
        <p:spPr>
          <a:xfrm>
            <a:off x="4470400" y="1917700"/>
            <a:ext cx="1431412" cy="1079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Pop. 147,000</a:t>
            </a:r>
          </a:p>
        </p:txBody>
      </p:sp>
      <p:sp>
        <p:nvSpPr>
          <p:cNvPr id="19" name="Oval 18"/>
          <p:cNvSpPr/>
          <p:nvPr/>
        </p:nvSpPr>
        <p:spPr>
          <a:xfrm>
            <a:off x="10798688" y="1816100"/>
            <a:ext cx="1431412" cy="1079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Pop. 650,000</a:t>
            </a:r>
          </a:p>
        </p:txBody>
      </p:sp>
    </p:spTree>
    <p:extLst>
      <p:ext uri="{BB962C8B-B14F-4D97-AF65-F5344CB8AC3E}">
        <p14:creationId xmlns:p14="http://schemas.microsoft.com/office/powerpoint/2010/main" val="1265354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Why study this?</a:t>
            </a:r>
          </a:p>
        </p:txBody>
      </p:sp>
      <p:sp>
        <p:nvSpPr>
          <p:cNvPr id="6" name="Content Placeholder 5"/>
          <p:cNvSpPr>
            <a:spLocks noGrp="1"/>
          </p:cNvSpPr>
          <p:nvPr>
            <p:ph sz="half" idx="1"/>
          </p:nvPr>
        </p:nvSpPr>
        <p:spPr>
          <a:xfrm>
            <a:off x="838200" y="2181225"/>
            <a:ext cx="5181600" cy="841375"/>
          </a:xfrm>
        </p:spPr>
        <p:txBody>
          <a:bodyPr>
            <a:normAutofit lnSpcReduction="10000"/>
          </a:bodyPr>
          <a:lstStyle/>
          <a:p>
            <a:pPr marL="0" indent="0" algn="ctr">
              <a:buNone/>
            </a:pPr>
            <a:r>
              <a:rPr lang="en-US" dirty="0"/>
              <a:t>Appropriate scale to promote sustainability</a:t>
            </a:r>
          </a:p>
        </p:txBody>
      </p:sp>
      <p:sp>
        <p:nvSpPr>
          <p:cNvPr id="7" name="Content Placeholder 6"/>
          <p:cNvSpPr>
            <a:spLocks noGrp="1"/>
          </p:cNvSpPr>
          <p:nvPr>
            <p:ph sz="half" idx="2"/>
          </p:nvPr>
        </p:nvSpPr>
        <p:spPr>
          <a:xfrm>
            <a:off x="6172200" y="2181225"/>
            <a:ext cx="5181600" cy="663575"/>
          </a:xfrm>
        </p:spPr>
        <p:txBody>
          <a:bodyPr>
            <a:normAutofit lnSpcReduction="10000"/>
          </a:bodyPr>
          <a:lstStyle/>
          <a:p>
            <a:pPr marL="0" indent="0" algn="ctr">
              <a:buNone/>
            </a:pPr>
            <a:r>
              <a:rPr lang="en-US" dirty="0"/>
              <a:t>Community Development</a:t>
            </a:r>
          </a:p>
        </p:txBody>
      </p:sp>
      <p:sp>
        <p:nvSpPr>
          <p:cNvPr id="9" name="TextBox 8"/>
          <p:cNvSpPr txBox="1"/>
          <p:nvPr/>
        </p:nvSpPr>
        <p:spPr>
          <a:xfrm>
            <a:off x="508000" y="3143805"/>
            <a:ext cx="2717800" cy="646331"/>
          </a:xfrm>
          <a:prstGeom prst="rect">
            <a:avLst/>
          </a:prstGeom>
          <a:noFill/>
        </p:spPr>
        <p:txBody>
          <a:bodyPr wrap="square" rtlCol="0">
            <a:spAutoFit/>
          </a:bodyPr>
          <a:lstStyle/>
          <a:p>
            <a:pPr algn="ctr"/>
            <a:r>
              <a:rPr lang="en-US" i="1" dirty="0"/>
              <a:t>“Individuation” of climate change</a:t>
            </a:r>
          </a:p>
        </p:txBody>
      </p:sp>
      <p:sp>
        <p:nvSpPr>
          <p:cNvPr id="16" name="TextBox 15"/>
          <p:cNvSpPr txBox="1"/>
          <p:nvPr/>
        </p:nvSpPr>
        <p:spPr>
          <a:xfrm>
            <a:off x="6845300" y="2666517"/>
            <a:ext cx="2717800" cy="923330"/>
          </a:xfrm>
          <a:prstGeom prst="rect">
            <a:avLst/>
          </a:prstGeom>
          <a:noFill/>
        </p:spPr>
        <p:txBody>
          <a:bodyPr wrap="square" rtlCol="0">
            <a:spAutoFit/>
          </a:bodyPr>
          <a:lstStyle/>
          <a:p>
            <a:pPr algn="ctr"/>
            <a:r>
              <a:rPr lang="en-US" i="1" dirty="0"/>
              <a:t>Democracy is in trouble…local government is the answer</a:t>
            </a:r>
          </a:p>
        </p:txBody>
      </p:sp>
      <p:sp>
        <p:nvSpPr>
          <p:cNvPr id="17" name="TextBox 16"/>
          <p:cNvSpPr txBox="1"/>
          <p:nvPr/>
        </p:nvSpPr>
        <p:spPr>
          <a:xfrm>
            <a:off x="9251950" y="3266681"/>
            <a:ext cx="2717800" cy="646331"/>
          </a:xfrm>
          <a:prstGeom prst="rect">
            <a:avLst/>
          </a:prstGeom>
          <a:noFill/>
        </p:spPr>
        <p:txBody>
          <a:bodyPr wrap="square" rtlCol="0">
            <a:spAutoFit/>
          </a:bodyPr>
          <a:lstStyle/>
          <a:p>
            <a:pPr algn="ctr"/>
            <a:r>
              <a:rPr lang="en-US" i="1" dirty="0"/>
              <a:t>If states won’t sustain citizens,  cities will</a:t>
            </a:r>
          </a:p>
        </p:txBody>
      </p:sp>
      <p:sp>
        <p:nvSpPr>
          <p:cNvPr id="18" name="TextBox 17"/>
          <p:cNvSpPr txBox="1"/>
          <p:nvPr/>
        </p:nvSpPr>
        <p:spPr>
          <a:xfrm>
            <a:off x="7023100" y="3938991"/>
            <a:ext cx="2197100" cy="646331"/>
          </a:xfrm>
          <a:prstGeom prst="rect">
            <a:avLst/>
          </a:prstGeom>
          <a:noFill/>
        </p:spPr>
        <p:txBody>
          <a:bodyPr wrap="square" rtlCol="0">
            <a:spAutoFit/>
          </a:bodyPr>
          <a:lstStyle/>
          <a:p>
            <a:pPr algn="ctr"/>
            <a:r>
              <a:rPr lang="en-US" i="1" dirty="0"/>
              <a:t>People don’t know their neighbors</a:t>
            </a:r>
          </a:p>
        </p:txBody>
      </p:sp>
      <p:sp>
        <p:nvSpPr>
          <p:cNvPr id="19" name="TextBox 18"/>
          <p:cNvSpPr txBox="1"/>
          <p:nvPr/>
        </p:nvSpPr>
        <p:spPr>
          <a:xfrm>
            <a:off x="9220200" y="4464978"/>
            <a:ext cx="2717800" cy="646331"/>
          </a:xfrm>
          <a:prstGeom prst="rect">
            <a:avLst/>
          </a:prstGeom>
          <a:noFill/>
        </p:spPr>
        <p:txBody>
          <a:bodyPr wrap="square" rtlCol="0">
            <a:spAutoFit/>
          </a:bodyPr>
          <a:lstStyle/>
          <a:p>
            <a:pPr algn="ctr"/>
            <a:r>
              <a:rPr lang="en-US" i="1" dirty="0"/>
              <a:t>Divides stem from isolation and self sorting</a:t>
            </a:r>
          </a:p>
        </p:txBody>
      </p:sp>
      <p:sp>
        <p:nvSpPr>
          <p:cNvPr id="20" name="TextBox 19"/>
          <p:cNvSpPr txBox="1"/>
          <p:nvPr/>
        </p:nvSpPr>
        <p:spPr>
          <a:xfrm>
            <a:off x="6845300" y="5460453"/>
            <a:ext cx="2717800" cy="646331"/>
          </a:xfrm>
          <a:prstGeom prst="rect">
            <a:avLst/>
          </a:prstGeom>
          <a:noFill/>
        </p:spPr>
        <p:txBody>
          <a:bodyPr wrap="square" rtlCol="0">
            <a:spAutoFit/>
          </a:bodyPr>
          <a:lstStyle/>
          <a:p>
            <a:pPr algn="ctr"/>
            <a:r>
              <a:rPr lang="en-US" i="1" dirty="0"/>
              <a:t>Why do the same people engage?</a:t>
            </a:r>
          </a:p>
        </p:txBody>
      </p:sp>
      <p:sp>
        <p:nvSpPr>
          <p:cNvPr id="21" name="TextBox 20"/>
          <p:cNvSpPr txBox="1"/>
          <p:nvPr/>
        </p:nvSpPr>
        <p:spPr>
          <a:xfrm>
            <a:off x="2914650" y="3479813"/>
            <a:ext cx="2717800" cy="369332"/>
          </a:xfrm>
          <a:prstGeom prst="rect">
            <a:avLst/>
          </a:prstGeom>
          <a:noFill/>
        </p:spPr>
        <p:txBody>
          <a:bodyPr wrap="square" rtlCol="0">
            <a:spAutoFit/>
          </a:bodyPr>
          <a:lstStyle/>
          <a:p>
            <a:pPr algn="ctr"/>
            <a:r>
              <a:rPr lang="en-US" i="1" dirty="0"/>
              <a:t>Eco-</a:t>
            </a:r>
            <a:r>
              <a:rPr lang="en-US" i="1" dirty="0" err="1"/>
              <a:t>localisation</a:t>
            </a:r>
            <a:endParaRPr lang="en-US" i="1" dirty="0"/>
          </a:p>
        </p:txBody>
      </p:sp>
      <p:sp>
        <p:nvSpPr>
          <p:cNvPr id="22" name="TextBox 21"/>
          <p:cNvSpPr txBox="1"/>
          <p:nvPr/>
        </p:nvSpPr>
        <p:spPr>
          <a:xfrm>
            <a:off x="368300" y="4185153"/>
            <a:ext cx="2997200" cy="646331"/>
          </a:xfrm>
          <a:prstGeom prst="rect">
            <a:avLst/>
          </a:prstGeom>
          <a:noFill/>
        </p:spPr>
        <p:txBody>
          <a:bodyPr wrap="square" rtlCol="0">
            <a:spAutoFit/>
          </a:bodyPr>
          <a:lstStyle/>
          <a:p>
            <a:pPr algn="ctr"/>
            <a:r>
              <a:rPr lang="en-US" i="1" dirty="0"/>
              <a:t>“</a:t>
            </a:r>
            <a:r>
              <a:rPr lang="en-US" i="1" dirty="0" err="1"/>
              <a:t>responsibilization</a:t>
            </a:r>
            <a:r>
              <a:rPr lang="en-US" i="1" dirty="0"/>
              <a:t>” of the consumer</a:t>
            </a:r>
          </a:p>
        </p:txBody>
      </p:sp>
      <p:sp>
        <p:nvSpPr>
          <p:cNvPr id="23" name="TextBox 22"/>
          <p:cNvSpPr txBox="1"/>
          <p:nvPr/>
        </p:nvSpPr>
        <p:spPr>
          <a:xfrm>
            <a:off x="177800" y="5199051"/>
            <a:ext cx="2997200" cy="923330"/>
          </a:xfrm>
          <a:prstGeom prst="rect">
            <a:avLst/>
          </a:prstGeom>
          <a:noFill/>
        </p:spPr>
        <p:txBody>
          <a:bodyPr wrap="square" rtlCol="0">
            <a:spAutoFit/>
          </a:bodyPr>
          <a:lstStyle/>
          <a:p>
            <a:pPr algn="ctr"/>
            <a:r>
              <a:rPr lang="en-US" i="1" dirty="0"/>
              <a:t>City-led Sustainability Systems,  e.g. STAR Communities</a:t>
            </a:r>
          </a:p>
        </p:txBody>
      </p:sp>
      <p:sp>
        <p:nvSpPr>
          <p:cNvPr id="24" name="TextBox 23"/>
          <p:cNvSpPr txBox="1"/>
          <p:nvPr/>
        </p:nvSpPr>
        <p:spPr>
          <a:xfrm>
            <a:off x="3740150" y="4983646"/>
            <a:ext cx="1765300" cy="646331"/>
          </a:xfrm>
          <a:prstGeom prst="rect">
            <a:avLst/>
          </a:prstGeom>
          <a:noFill/>
        </p:spPr>
        <p:txBody>
          <a:bodyPr wrap="square" rtlCol="0">
            <a:spAutoFit/>
          </a:bodyPr>
          <a:lstStyle/>
          <a:p>
            <a:pPr algn="ctr"/>
            <a:r>
              <a:rPr lang="en-US" i="1" dirty="0"/>
              <a:t>Can social Marketing work?</a:t>
            </a:r>
          </a:p>
        </p:txBody>
      </p:sp>
      <p:sp>
        <p:nvSpPr>
          <p:cNvPr id="25" name="TextBox 24"/>
          <p:cNvSpPr txBox="1"/>
          <p:nvPr/>
        </p:nvSpPr>
        <p:spPr>
          <a:xfrm>
            <a:off x="4241800" y="4141813"/>
            <a:ext cx="1765300" cy="646331"/>
          </a:xfrm>
          <a:prstGeom prst="rect">
            <a:avLst/>
          </a:prstGeom>
          <a:noFill/>
        </p:spPr>
        <p:txBody>
          <a:bodyPr wrap="square" rtlCol="0">
            <a:spAutoFit/>
          </a:bodyPr>
          <a:lstStyle/>
          <a:p>
            <a:pPr algn="ctr"/>
            <a:r>
              <a:rPr lang="en-US" i="1" dirty="0"/>
              <a:t>Climate pledges and guilt</a:t>
            </a:r>
          </a:p>
        </p:txBody>
      </p:sp>
      <p:sp>
        <p:nvSpPr>
          <p:cNvPr id="26" name="TextBox 25"/>
          <p:cNvSpPr txBox="1"/>
          <p:nvPr/>
        </p:nvSpPr>
        <p:spPr>
          <a:xfrm>
            <a:off x="2857500" y="5825479"/>
            <a:ext cx="1765300" cy="923330"/>
          </a:xfrm>
          <a:prstGeom prst="rect">
            <a:avLst/>
          </a:prstGeom>
          <a:noFill/>
        </p:spPr>
        <p:txBody>
          <a:bodyPr wrap="square" rtlCol="0">
            <a:spAutoFit/>
          </a:bodyPr>
          <a:lstStyle/>
          <a:p>
            <a:pPr algn="ctr"/>
            <a:r>
              <a:rPr lang="en-US" i="1" dirty="0"/>
              <a:t>What about class,  race,  and gender</a:t>
            </a:r>
          </a:p>
        </p:txBody>
      </p:sp>
    </p:spTree>
    <p:extLst>
      <p:ext uri="{BB962C8B-B14F-4D97-AF65-F5344CB8AC3E}">
        <p14:creationId xmlns:p14="http://schemas.microsoft.com/office/powerpoint/2010/main" val="78482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9" grpId="0"/>
      <p:bldP spid="16" grpId="0"/>
      <p:bldP spid="17" grpId="0"/>
      <p:bldP spid="18" grpId="0"/>
      <p:bldP spid="19" grpId="0"/>
      <p:bldP spid="20" grpId="0"/>
      <p:bldP spid="21" grpId="0"/>
      <p:bldP spid="22" grpId="0"/>
      <p:bldP spid="23" grpId="0"/>
      <p:bldP spid="24" grpId="0"/>
      <p:bldP spid="25"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Approach</a:t>
            </a:r>
          </a:p>
        </p:txBody>
      </p:sp>
      <p:sp>
        <p:nvSpPr>
          <p:cNvPr id="3" name="Content Placeholder 2"/>
          <p:cNvSpPr>
            <a:spLocks noGrp="1"/>
          </p:cNvSpPr>
          <p:nvPr>
            <p:ph sz="half" idx="1"/>
          </p:nvPr>
        </p:nvSpPr>
        <p:spPr>
          <a:xfrm>
            <a:off x="838200" y="2235200"/>
            <a:ext cx="6362700" cy="4165600"/>
          </a:xfrm>
        </p:spPr>
        <p:txBody>
          <a:bodyPr>
            <a:normAutofit/>
          </a:bodyPr>
          <a:lstStyle/>
          <a:p>
            <a:r>
              <a:rPr lang="en-US" dirty="0">
                <a:solidFill>
                  <a:schemeClr val="accent6">
                    <a:lumMod val="75000"/>
                  </a:schemeClr>
                </a:solidFill>
              </a:rPr>
              <a:t>3 Year study</a:t>
            </a:r>
          </a:p>
          <a:p>
            <a:r>
              <a:rPr lang="en-US" dirty="0">
                <a:solidFill>
                  <a:schemeClr val="accent6">
                    <a:lumMod val="75000"/>
                  </a:schemeClr>
                </a:solidFill>
              </a:rPr>
              <a:t>Analysis of project database</a:t>
            </a:r>
          </a:p>
          <a:p>
            <a:pPr lvl="1"/>
            <a:r>
              <a:rPr lang="en-US" dirty="0">
                <a:solidFill>
                  <a:schemeClr val="accent6">
                    <a:lumMod val="75000"/>
                  </a:schemeClr>
                </a:solidFill>
              </a:rPr>
              <a:t>10 Neighborhoods (5 from each city; minimum of 2 years in program)</a:t>
            </a:r>
          </a:p>
          <a:p>
            <a:r>
              <a:rPr lang="en-US" dirty="0">
                <a:solidFill>
                  <a:schemeClr val="accent6">
                    <a:lumMod val="75000"/>
                  </a:schemeClr>
                </a:solidFill>
              </a:rPr>
              <a:t>Participant observation through “RA/Interns” </a:t>
            </a:r>
          </a:p>
          <a:p>
            <a:r>
              <a:rPr lang="en-US" dirty="0">
                <a:solidFill>
                  <a:schemeClr val="accent6">
                    <a:lumMod val="75000"/>
                  </a:schemeClr>
                </a:solidFill>
              </a:rPr>
              <a:t>Interviews with staff and residents</a:t>
            </a:r>
          </a:p>
          <a:p>
            <a:r>
              <a:rPr lang="en-US" dirty="0">
                <a:solidFill>
                  <a:schemeClr val="accent6">
                    <a:lumMod val="75000"/>
                  </a:schemeClr>
                </a:solidFill>
              </a:rPr>
              <a:t>Online survey open to city residents</a:t>
            </a:r>
          </a:p>
          <a:p>
            <a:r>
              <a:rPr lang="en-US" dirty="0">
                <a:solidFill>
                  <a:schemeClr val="accent6">
                    <a:lumMod val="75000"/>
                  </a:schemeClr>
                </a:solidFill>
              </a:rPr>
              <a:t>$4,000 in small grants from CU Denver</a:t>
            </a:r>
          </a:p>
        </p:txBody>
      </p:sp>
      <p:sp>
        <p:nvSpPr>
          <p:cNvPr id="5" name="Rectangle 4"/>
          <p:cNvSpPr/>
          <p:nvPr/>
        </p:nvSpPr>
        <p:spPr>
          <a:xfrm>
            <a:off x="7607300" y="1917700"/>
            <a:ext cx="3848100" cy="44831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What are the direct and ancillary benefits of the SNN?</a:t>
            </a:r>
          </a:p>
          <a:p>
            <a:pPr algn="ctr"/>
            <a:endParaRPr lang="en-US" sz="2000" dirty="0"/>
          </a:p>
          <a:p>
            <a:pPr algn="ctr"/>
            <a:r>
              <a:rPr lang="en-US" sz="2000" dirty="0"/>
              <a:t>Is this a sustainable model?</a:t>
            </a:r>
          </a:p>
          <a:p>
            <a:pPr algn="ctr"/>
            <a:r>
              <a:rPr lang="en-US" sz="2000" dirty="0"/>
              <a:t>Is it scalable &amp; replicable?</a:t>
            </a:r>
          </a:p>
          <a:p>
            <a:pPr algn="ctr"/>
            <a:r>
              <a:rPr lang="en-US" sz="2000" dirty="0"/>
              <a:t>Who participates?</a:t>
            </a:r>
          </a:p>
          <a:p>
            <a:pPr algn="ctr"/>
            <a:r>
              <a:rPr lang="en-US" sz="2000" dirty="0"/>
              <a:t>Is it effective?</a:t>
            </a:r>
          </a:p>
          <a:p>
            <a:pPr algn="ctr"/>
            <a:r>
              <a:rPr lang="en-US" sz="2000" dirty="0"/>
              <a:t>Why?</a:t>
            </a:r>
          </a:p>
        </p:txBody>
      </p:sp>
    </p:spTree>
    <p:extLst>
      <p:ext uri="{BB962C8B-B14F-4D97-AF65-F5344CB8AC3E}">
        <p14:creationId xmlns:p14="http://schemas.microsoft.com/office/powerpoint/2010/main" val="2856552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FINDINGS</a:t>
            </a:r>
          </a:p>
        </p:txBody>
      </p:sp>
      <p:sp>
        <p:nvSpPr>
          <p:cNvPr id="3" name="Text Placeholder 2"/>
          <p:cNvSpPr>
            <a:spLocks noGrp="1"/>
          </p:cNvSpPr>
          <p:nvPr>
            <p:ph type="body" idx="1"/>
          </p:nvPr>
        </p:nvSpPr>
        <p:spPr/>
        <p:txBody>
          <a:bodyPr>
            <a:normAutofit/>
          </a:bodyPr>
          <a:lstStyle/>
          <a:p>
            <a:r>
              <a:rPr lang="en-US" sz="2800" dirty="0"/>
              <a:t>Direct and Ancillary</a:t>
            </a:r>
          </a:p>
        </p:txBody>
      </p:sp>
    </p:spTree>
    <p:extLst>
      <p:ext uri="{BB962C8B-B14F-4D97-AF65-F5344CB8AC3E}">
        <p14:creationId xmlns:p14="http://schemas.microsoft.com/office/powerpoint/2010/main" val="2418226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4000"/>
            <a:ext cx="10515600" cy="650875"/>
          </a:xfrm>
        </p:spPr>
        <p:txBody>
          <a:bodyPr>
            <a:normAutofit fontScale="90000"/>
          </a:bodyPr>
          <a:lstStyle/>
          <a:p>
            <a:r>
              <a:rPr lang="en-US" sz="2800" dirty="0"/>
              <a:t>The Numbers: 10 neighborhoods (2012-2016)</a:t>
            </a:r>
            <a:br>
              <a:rPr lang="en-US" sz="2800" dirty="0"/>
            </a:br>
            <a:r>
              <a:rPr lang="en-US" sz="2800" dirty="0"/>
              <a:t>Is it improving sustainability? Whose Participating?</a:t>
            </a:r>
          </a:p>
        </p:txBody>
      </p:sp>
      <p:graphicFrame>
        <p:nvGraphicFramePr>
          <p:cNvPr id="8" name="Table 7"/>
          <p:cNvGraphicFramePr>
            <a:graphicFrameLocks noGrp="1"/>
          </p:cNvGraphicFramePr>
          <p:nvPr>
            <p:extLst>
              <p:ext uri="{D42A27DB-BD31-4B8C-83A1-F6EECF244321}">
                <p14:modId xmlns:p14="http://schemas.microsoft.com/office/powerpoint/2010/main" val="4063569232"/>
              </p:ext>
            </p:extLst>
          </p:nvPr>
        </p:nvGraphicFramePr>
        <p:xfrm>
          <a:off x="6481207" y="1596342"/>
          <a:ext cx="5571093" cy="5144166"/>
        </p:xfrm>
        <a:graphic>
          <a:graphicData uri="http://schemas.openxmlformats.org/drawingml/2006/table">
            <a:tbl>
              <a:tblPr>
                <a:tableStyleId>{5C22544A-7EE6-4342-B048-85BDC9FD1C3A}</a:tableStyleId>
              </a:tblPr>
              <a:tblGrid>
                <a:gridCol w="2285139">
                  <a:extLst>
                    <a:ext uri="{9D8B030D-6E8A-4147-A177-3AD203B41FA5}">
                      <a16:colId xmlns:a16="http://schemas.microsoft.com/office/drawing/2014/main" val="2515182429"/>
                    </a:ext>
                  </a:extLst>
                </a:gridCol>
                <a:gridCol w="1297986">
                  <a:extLst>
                    <a:ext uri="{9D8B030D-6E8A-4147-A177-3AD203B41FA5}">
                      <a16:colId xmlns:a16="http://schemas.microsoft.com/office/drawing/2014/main" val="509116199"/>
                    </a:ext>
                  </a:extLst>
                </a:gridCol>
                <a:gridCol w="963242">
                  <a:extLst>
                    <a:ext uri="{9D8B030D-6E8A-4147-A177-3AD203B41FA5}">
                      <a16:colId xmlns:a16="http://schemas.microsoft.com/office/drawing/2014/main" val="3835820590"/>
                    </a:ext>
                  </a:extLst>
                </a:gridCol>
                <a:gridCol w="1024726">
                  <a:extLst>
                    <a:ext uri="{9D8B030D-6E8A-4147-A177-3AD203B41FA5}">
                      <a16:colId xmlns:a16="http://schemas.microsoft.com/office/drawing/2014/main" val="2132847479"/>
                    </a:ext>
                  </a:extLst>
                </a:gridCol>
              </a:tblGrid>
              <a:tr h="170073">
                <a:tc>
                  <a:txBody>
                    <a:bodyPr/>
                    <a:lstStyle/>
                    <a:p>
                      <a:pPr algn="l" fontAlgn="b"/>
                      <a:r>
                        <a:rPr lang="en-US" sz="1600" b="1" u="none" strike="noStrike" dirty="0">
                          <a:effectLst/>
                        </a:rPr>
                        <a:t>Denver Project Goals</a:t>
                      </a:r>
                      <a:endParaRPr lang="en-US" sz="1600" b="1" i="0" u="none" strike="noStrike" dirty="0">
                        <a:solidFill>
                          <a:srgbClr val="000000"/>
                        </a:solidFill>
                        <a:effectLst/>
                        <a:latin typeface="Calibri" panose="020F0502020204030204" pitchFamily="34" charset="0"/>
                      </a:endParaRPr>
                    </a:p>
                  </a:txBody>
                  <a:tcPr marL="6926" marR="6926" marT="6926"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b="1" u="none" strike="noStrike" dirty="0">
                          <a:effectLst/>
                        </a:rPr>
                        <a:t>Projects</a:t>
                      </a:r>
                      <a:endParaRPr lang="en-US" sz="1600" b="1" i="0" u="none" strike="noStrike" dirty="0">
                        <a:solidFill>
                          <a:srgbClr val="000000"/>
                        </a:solidFill>
                        <a:effectLst/>
                        <a:latin typeface="Calibri" panose="020F0502020204030204" pitchFamily="34" charset="0"/>
                      </a:endParaRPr>
                    </a:p>
                  </a:txBody>
                  <a:tcPr marL="6926" marR="6926" marT="6926"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b="1" u="none" strike="noStrike" dirty="0">
                          <a:effectLst/>
                        </a:rPr>
                        <a:t>Credits</a:t>
                      </a:r>
                      <a:endParaRPr lang="en-US" sz="1600" b="1" i="0" u="none" strike="noStrike" dirty="0">
                        <a:solidFill>
                          <a:srgbClr val="000000"/>
                        </a:solidFill>
                        <a:effectLst/>
                        <a:latin typeface="Calibri" panose="020F0502020204030204" pitchFamily="34" charset="0"/>
                      </a:endParaRPr>
                    </a:p>
                  </a:txBody>
                  <a:tcPr marL="6926" marR="6926" marT="6926"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b="1" u="none" strike="noStrike" dirty="0">
                          <a:solidFill>
                            <a:srgbClr val="FF0000"/>
                          </a:solidFill>
                          <a:effectLst/>
                        </a:rPr>
                        <a:t>Direct </a:t>
                      </a:r>
                      <a:r>
                        <a:rPr lang="en-US" sz="1600" b="1" u="none" strike="noStrike" dirty="0">
                          <a:effectLst/>
                        </a:rPr>
                        <a:t>Participants</a:t>
                      </a:r>
                      <a:endParaRPr lang="en-US" sz="1600" b="1" i="0" u="none" strike="noStrike" dirty="0">
                        <a:solidFill>
                          <a:srgbClr val="000000"/>
                        </a:solidFill>
                        <a:effectLst/>
                        <a:latin typeface="Calibri" panose="020F0502020204030204" pitchFamily="34" charset="0"/>
                      </a:endParaRPr>
                    </a:p>
                  </a:txBody>
                  <a:tcPr marL="6926" marR="6926" marT="6926" marB="0" anchor="b">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61391353"/>
                  </a:ext>
                </a:extLst>
              </a:tr>
              <a:tr h="166227">
                <a:tc>
                  <a:txBody>
                    <a:bodyPr/>
                    <a:lstStyle/>
                    <a:p>
                      <a:pPr algn="l" fontAlgn="b"/>
                      <a:r>
                        <a:rPr lang="en-US" sz="1400" u="none" strike="noStrike" dirty="0">
                          <a:effectLst/>
                        </a:rPr>
                        <a:t>People</a:t>
                      </a:r>
                      <a:endParaRPr lang="en-US" sz="1400" b="0" i="0" u="none" strike="noStrike" dirty="0">
                        <a:solidFill>
                          <a:srgbClr val="000000"/>
                        </a:solidFill>
                        <a:effectLst/>
                        <a:latin typeface="Calibri" panose="020F0502020204030204" pitchFamily="34" charset="0"/>
                      </a:endParaRPr>
                    </a:p>
                  </a:txBody>
                  <a:tcPr marL="6926" marR="6926" marT="6926"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400" u="none" strike="noStrike" dirty="0">
                          <a:effectLst/>
                        </a:rPr>
                        <a:t>73</a:t>
                      </a:r>
                      <a:endParaRPr lang="en-US" sz="1400" b="0" i="0" u="none" strike="noStrike" dirty="0">
                        <a:solidFill>
                          <a:srgbClr val="000000"/>
                        </a:solidFill>
                        <a:effectLst/>
                        <a:latin typeface="Calibri" panose="020F0502020204030204" pitchFamily="34" charset="0"/>
                      </a:endParaRPr>
                    </a:p>
                  </a:txBody>
                  <a:tcPr marL="6926" marR="6926" marT="6926"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400" u="none" strike="noStrike">
                          <a:effectLst/>
                        </a:rPr>
                        <a:t>305</a:t>
                      </a:r>
                      <a:endParaRPr lang="en-US" sz="1400" b="0" i="0" u="none" strike="noStrike">
                        <a:solidFill>
                          <a:srgbClr val="000000"/>
                        </a:solidFill>
                        <a:effectLst/>
                        <a:latin typeface="Calibri" panose="020F0502020204030204" pitchFamily="34" charset="0"/>
                      </a:endParaRPr>
                    </a:p>
                  </a:txBody>
                  <a:tcPr marL="6926" marR="6926" marT="6926"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926" marR="6926" marT="6926" marB="0" anchor="b">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126778959"/>
                  </a:ext>
                </a:extLst>
              </a:tr>
              <a:tr h="166227">
                <a:tc>
                  <a:txBody>
                    <a:bodyPr/>
                    <a:lstStyle/>
                    <a:p>
                      <a:pPr algn="l" fontAlgn="b"/>
                      <a:r>
                        <a:rPr lang="en-US" sz="1400" u="none" strike="noStrike" dirty="0">
                          <a:effectLst/>
                        </a:rPr>
                        <a:t>Land,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49</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202</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2871131987"/>
                  </a:ext>
                </a:extLst>
              </a:tr>
              <a:tr h="166227">
                <a:tc>
                  <a:txBody>
                    <a:bodyPr/>
                    <a:lstStyle/>
                    <a:p>
                      <a:pPr algn="l" fontAlgn="b"/>
                      <a:r>
                        <a:rPr lang="en-US" sz="1400" u="none" strike="noStrike" dirty="0">
                          <a:effectLst/>
                        </a:rPr>
                        <a:t>Energy, Air, Water, Land,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28</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146</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4145285577"/>
                  </a:ext>
                </a:extLst>
              </a:tr>
              <a:tr h="166227">
                <a:tc>
                  <a:txBody>
                    <a:bodyPr/>
                    <a:lstStyle/>
                    <a:p>
                      <a:pPr algn="l" fontAlgn="b"/>
                      <a:r>
                        <a:rPr lang="en-US" sz="1400" u="none" strike="noStrike" dirty="0">
                          <a:effectLst/>
                        </a:rPr>
                        <a:t>Water, Land,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9</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1730874766"/>
                  </a:ext>
                </a:extLst>
              </a:tr>
              <a:tr h="166227">
                <a:tc>
                  <a:txBody>
                    <a:bodyPr/>
                    <a:lstStyle/>
                    <a:p>
                      <a:pPr algn="l" fontAlgn="b"/>
                      <a:r>
                        <a:rPr lang="en-US" sz="1400" u="none" strike="noStrike" dirty="0">
                          <a:effectLst/>
                        </a:rPr>
                        <a:t>Energy</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6</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2463762990"/>
                  </a:ext>
                </a:extLst>
              </a:tr>
              <a:tr h="166227">
                <a:tc>
                  <a:txBody>
                    <a:bodyPr/>
                    <a:lstStyle/>
                    <a:p>
                      <a:pPr algn="l" fontAlgn="b"/>
                      <a:r>
                        <a:rPr lang="en-US" sz="1400" u="none" strike="noStrike" dirty="0">
                          <a:effectLst/>
                        </a:rPr>
                        <a:t>N/AV</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5</a:t>
                      </a:r>
                      <a:endParaRPr lang="en-US" sz="1400" b="1"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10</a:t>
                      </a:r>
                      <a:endParaRPr lang="en-US" sz="1400" b="1"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2263660138"/>
                  </a:ext>
                </a:extLst>
              </a:tr>
              <a:tr h="166227">
                <a:tc>
                  <a:txBody>
                    <a:bodyPr/>
                    <a:lstStyle/>
                    <a:p>
                      <a:pPr algn="l" fontAlgn="b"/>
                      <a:r>
                        <a:rPr lang="en-US" sz="1400" u="none" strike="noStrike" dirty="0">
                          <a:effectLst/>
                        </a:rPr>
                        <a:t>Energy, Land,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5</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1365575110"/>
                  </a:ext>
                </a:extLst>
              </a:tr>
              <a:tr h="166227">
                <a:tc>
                  <a:txBody>
                    <a:bodyPr/>
                    <a:lstStyle/>
                    <a:p>
                      <a:pPr algn="l" fontAlgn="b"/>
                      <a:r>
                        <a:rPr lang="en-US" sz="1400" u="none" strike="noStrike" dirty="0">
                          <a:effectLst/>
                        </a:rPr>
                        <a:t>Water, Land</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5</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10</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3215905199"/>
                  </a:ext>
                </a:extLst>
              </a:tr>
              <a:tr h="166227">
                <a:tc>
                  <a:txBody>
                    <a:bodyPr/>
                    <a:lstStyle/>
                    <a:p>
                      <a:pPr algn="l" fontAlgn="b"/>
                      <a:r>
                        <a:rPr lang="en-US" sz="1400" u="none" strike="noStrike" dirty="0">
                          <a:effectLst/>
                        </a:rPr>
                        <a:t>Energy, Air, Land,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3558249491"/>
                  </a:ext>
                </a:extLst>
              </a:tr>
              <a:tr h="166227">
                <a:tc>
                  <a:txBody>
                    <a:bodyPr/>
                    <a:lstStyle/>
                    <a:p>
                      <a:pPr algn="l" fontAlgn="b"/>
                      <a:r>
                        <a:rPr lang="en-US" sz="1400" u="none" strike="noStrike" dirty="0">
                          <a:effectLst/>
                        </a:rPr>
                        <a:t>Land</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2114899299"/>
                  </a:ext>
                </a:extLst>
              </a:tr>
              <a:tr h="166227">
                <a:tc>
                  <a:txBody>
                    <a:bodyPr/>
                    <a:lstStyle/>
                    <a:p>
                      <a:pPr algn="l" fontAlgn="b"/>
                      <a:r>
                        <a:rPr lang="en-US" sz="1400" u="none" strike="noStrike" dirty="0">
                          <a:effectLst/>
                        </a:rPr>
                        <a:t>Energy, Air</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9</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1774498515"/>
                  </a:ext>
                </a:extLst>
              </a:tr>
              <a:tr h="166227">
                <a:tc>
                  <a:txBody>
                    <a:bodyPr/>
                    <a:lstStyle/>
                    <a:p>
                      <a:pPr algn="l" fontAlgn="b"/>
                      <a:r>
                        <a:rPr lang="en-US" sz="1400" u="none" strike="noStrike" dirty="0">
                          <a:effectLst/>
                        </a:rPr>
                        <a:t>Air,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616754078"/>
                  </a:ext>
                </a:extLst>
              </a:tr>
              <a:tr h="166227">
                <a:tc>
                  <a:txBody>
                    <a:bodyPr/>
                    <a:lstStyle/>
                    <a:p>
                      <a:pPr algn="l" fontAlgn="b"/>
                      <a:r>
                        <a:rPr lang="en-US" sz="1400" u="none" strike="noStrike" dirty="0">
                          <a:effectLst/>
                        </a:rPr>
                        <a:t>Energy, Land</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1414407226"/>
                  </a:ext>
                </a:extLst>
              </a:tr>
              <a:tr h="166227">
                <a:tc>
                  <a:txBody>
                    <a:bodyPr/>
                    <a:lstStyle/>
                    <a:p>
                      <a:pPr algn="l" fontAlgn="b"/>
                      <a:r>
                        <a:rPr lang="en-US" sz="1400" u="none" strike="noStrike" dirty="0">
                          <a:effectLst/>
                        </a:rPr>
                        <a:t>Energy,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3450097446"/>
                  </a:ext>
                </a:extLst>
              </a:tr>
              <a:tr h="166227">
                <a:tc>
                  <a:txBody>
                    <a:bodyPr/>
                    <a:lstStyle/>
                    <a:p>
                      <a:pPr algn="l" fontAlgn="b"/>
                      <a:r>
                        <a:rPr lang="en-US" sz="1400" u="none" strike="noStrike" dirty="0">
                          <a:effectLst/>
                        </a:rPr>
                        <a:t>Energy, Water, Land,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4252895562"/>
                  </a:ext>
                </a:extLst>
              </a:tr>
              <a:tr h="166227">
                <a:tc>
                  <a:txBody>
                    <a:bodyPr/>
                    <a:lstStyle/>
                    <a:p>
                      <a:pPr algn="l" fontAlgn="b"/>
                      <a:r>
                        <a:rPr lang="en-US" sz="1400" u="none" strike="noStrike" dirty="0">
                          <a:effectLst/>
                        </a:rPr>
                        <a:t>Air, Water, Land,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2421972152"/>
                  </a:ext>
                </a:extLst>
              </a:tr>
              <a:tr h="166227">
                <a:tc>
                  <a:txBody>
                    <a:bodyPr/>
                    <a:lstStyle/>
                    <a:p>
                      <a:pPr algn="l" fontAlgn="b"/>
                      <a:r>
                        <a:rPr lang="en-US" sz="1400" u="none" strike="noStrike" dirty="0">
                          <a:effectLst/>
                        </a:rPr>
                        <a:t>Energy, Air, People</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1263972924"/>
                  </a:ext>
                </a:extLst>
              </a:tr>
              <a:tr h="166227">
                <a:tc>
                  <a:txBody>
                    <a:bodyPr/>
                    <a:lstStyle/>
                    <a:p>
                      <a:pPr algn="l" fontAlgn="b"/>
                      <a:r>
                        <a:rPr lang="en-US" sz="1400" u="none" strike="noStrike" dirty="0">
                          <a:effectLst/>
                        </a:rPr>
                        <a:t>Energy, Air, Water</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6926" marR="6926" marT="6926"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solidFill>
                      <a:schemeClr val="bg1"/>
                    </a:solidFill>
                  </a:tcPr>
                </a:tc>
                <a:extLst>
                  <a:ext uri="{0D108BD9-81ED-4DB2-BD59-A6C34878D82A}">
                    <a16:rowId xmlns:a16="http://schemas.microsoft.com/office/drawing/2014/main" val="2357130739"/>
                  </a:ext>
                </a:extLst>
              </a:tr>
              <a:tr h="173153">
                <a:tc>
                  <a:txBody>
                    <a:bodyPr/>
                    <a:lstStyle/>
                    <a:p>
                      <a:pPr algn="l" fontAlgn="b"/>
                      <a:r>
                        <a:rPr lang="en-US" sz="1400" u="none" strike="noStrike" dirty="0">
                          <a:effectLst/>
                        </a:rPr>
                        <a:t>Energy, Air, Water, People</a:t>
                      </a:r>
                      <a:endParaRPr lang="en-US" sz="1400" b="0" i="0" u="none" strike="noStrike" dirty="0">
                        <a:solidFill>
                          <a:srgbClr val="000000"/>
                        </a:solidFill>
                        <a:effectLst/>
                        <a:latin typeface="Calibri" panose="020F0502020204030204" pitchFamily="34" charset="0"/>
                      </a:endParaRPr>
                    </a:p>
                  </a:txBody>
                  <a:tcPr marL="6926" marR="6926" marT="6926"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6926" marR="6926" marT="6926"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6926" marR="6926" marT="6926"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926" marR="6926" marT="6926" marB="0" anchor="b">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2266504"/>
                  </a:ext>
                </a:extLst>
              </a:tr>
              <a:tr h="173153">
                <a:tc>
                  <a:txBody>
                    <a:bodyPr/>
                    <a:lstStyle/>
                    <a:p>
                      <a:pPr algn="ctr" fontAlgn="b"/>
                      <a:endParaRPr lang="en-US" sz="1600" b="1" i="0" u="none" strike="noStrike" dirty="0">
                        <a:solidFill>
                          <a:srgbClr val="000000"/>
                        </a:solidFill>
                        <a:effectLst/>
                        <a:latin typeface="Calibri" panose="020F0502020204030204" pitchFamily="34" charset="0"/>
                      </a:endParaRPr>
                    </a:p>
                  </a:txBody>
                  <a:tcPr marL="6926" marR="6926" marT="6926"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600" b="1" u="none" strike="noStrike" dirty="0">
                          <a:effectLst/>
                        </a:rPr>
                        <a:t>203</a:t>
                      </a:r>
                      <a:endParaRPr lang="en-US" sz="1600" b="1" i="0" u="none" strike="noStrike" dirty="0">
                        <a:solidFill>
                          <a:srgbClr val="000000"/>
                        </a:solidFill>
                        <a:effectLst/>
                        <a:latin typeface="Calibri" panose="020F0502020204030204" pitchFamily="34" charset="0"/>
                      </a:endParaRPr>
                    </a:p>
                  </a:txBody>
                  <a:tcPr marL="6926" marR="6926" marT="6926"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600" b="1" u="none" strike="noStrike" dirty="0">
                          <a:effectLst/>
                        </a:rPr>
                        <a:t>786</a:t>
                      </a:r>
                      <a:endParaRPr lang="en-US" sz="1600" b="1" i="0" u="none" strike="noStrike" dirty="0">
                        <a:solidFill>
                          <a:srgbClr val="000000"/>
                        </a:solidFill>
                        <a:effectLst/>
                        <a:latin typeface="Calibri" panose="020F0502020204030204" pitchFamily="34" charset="0"/>
                      </a:endParaRPr>
                    </a:p>
                  </a:txBody>
                  <a:tcPr marL="6926" marR="6926" marT="6926"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600" b="1" u="none" strike="noStrike" dirty="0">
                          <a:effectLst/>
                        </a:rPr>
                        <a:t>47</a:t>
                      </a:r>
                      <a:endParaRPr lang="en-US" sz="1600" b="1" i="0" u="none" strike="noStrike" dirty="0">
                        <a:solidFill>
                          <a:srgbClr val="000000"/>
                        </a:solidFill>
                        <a:effectLst/>
                        <a:latin typeface="Calibri" panose="020F0502020204030204" pitchFamily="34" charset="0"/>
                      </a:endParaRPr>
                    </a:p>
                  </a:txBody>
                  <a:tcPr marL="6926" marR="6926" marT="6926" marB="0" anchor="b">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14264225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085731759"/>
              </p:ext>
            </p:extLst>
          </p:nvPr>
        </p:nvGraphicFramePr>
        <p:xfrm>
          <a:off x="88900" y="1183260"/>
          <a:ext cx="6146800" cy="5557248"/>
        </p:xfrm>
        <a:graphic>
          <a:graphicData uri="http://schemas.openxmlformats.org/drawingml/2006/table">
            <a:tbl>
              <a:tblPr>
                <a:tableStyleId>{5C22544A-7EE6-4342-B048-85BDC9FD1C3A}</a:tableStyleId>
              </a:tblPr>
              <a:tblGrid>
                <a:gridCol w="2997200">
                  <a:extLst>
                    <a:ext uri="{9D8B030D-6E8A-4147-A177-3AD203B41FA5}">
                      <a16:colId xmlns:a16="http://schemas.microsoft.com/office/drawing/2014/main" val="3496573166"/>
                    </a:ext>
                  </a:extLst>
                </a:gridCol>
                <a:gridCol w="956198">
                  <a:extLst>
                    <a:ext uri="{9D8B030D-6E8A-4147-A177-3AD203B41FA5}">
                      <a16:colId xmlns:a16="http://schemas.microsoft.com/office/drawing/2014/main" val="3278194856"/>
                    </a:ext>
                  </a:extLst>
                </a:gridCol>
                <a:gridCol w="1062782">
                  <a:extLst>
                    <a:ext uri="{9D8B030D-6E8A-4147-A177-3AD203B41FA5}">
                      <a16:colId xmlns:a16="http://schemas.microsoft.com/office/drawing/2014/main" val="863527810"/>
                    </a:ext>
                  </a:extLst>
                </a:gridCol>
                <a:gridCol w="1130620">
                  <a:extLst>
                    <a:ext uri="{9D8B030D-6E8A-4147-A177-3AD203B41FA5}">
                      <a16:colId xmlns:a16="http://schemas.microsoft.com/office/drawing/2014/main" val="3590199123"/>
                    </a:ext>
                  </a:extLst>
                </a:gridCol>
              </a:tblGrid>
              <a:tr h="309608">
                <a:tc>
                  <a:txBody>
                    <a:bodyPr/>
                    <a:lstStyle/>
                    <a:p>
                      <a:pPr algn="l" fontAlgn="b"/>
                      <a:r>
                        <a:rPr lang="en-US" sz="1600" b="1" u="none" strike="noStrike" dirty="0">
                          <a:effectLst/>
                        </a:rPr>
                        <a:t>Lakewood Project Goals</a:t>
                      </a:r>
                      <a:endParaRPr lang="en-US" sz="1600" b="1" i="0" u="none" strike="noStrike" dirty="0">
                        <a:solidFill>
                          <a:srgbClr val="000000"/>
                        </a:solidFill>
                        <a:effectLst/>
                        <a:latin typeface="Calibri" panose="020F0502020204030204" pitchFamily="34" charset="0"/>
                      </a:endParaRPr>
                    </a:p>
                  </a:txBody>
                  <a:tcPr marL="6041" marR="6041" marT="5492"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b="1" u="none" strike="noStrike" dirty="0">
                          <a:effectLst/>
                        </a:rPr>
                        <a:t>Projects</a:t>
                      </a:r>
                      <a:endParaRPr lang="en-US" sz="1600" b="1" i="0" u="none" strike="noStrike" dirty="0">
                        <a:solidFill>
                          <a:srgbClr val="000000"/>
                        </a:solidFill>
                        <a:effectLst/>
                        <a:latin typeface="Calibri" panose="020F0502020204030204" pitchFamily="34" charset="0"/>
                      </a:endParaRPr>
                    </a:p>
                  </a:txBody>
                  <a:tcPr marL="6041" marR="6041" marT="5492"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b="1" u="none" strike="noStrike" dirty="0">
                          <a:effectLst/>
                        </a:rPr>
                        <a:t>Credits</a:t>
                      </a:r>
                      <a:endParaRPr lang="en-US" sz="1600" b="1" i="0" u="none" strike="noStrike" dirty="0">
                        <a:solidFill>
                          <a:srgbClr val="000000"/>
                        </a:solidFill>
                        <a:effectLst/>
                        <a:latin typeface="Calibri" panose="020F0502020204030204" pitchFamily="34" charset="0"/>
                      </a:endParaRPr>
                    </a:p>
                  </a:txBody>
                  <a:tcPr marL="6041" marR="6041" marT="5492"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b="1" u="none" strike="noStrike" dirty="0">
                          <a:solidFill>
                            <a:srgbClr val="FF0000"/>
                          </a:solidFill>
                          <a:effectLst/>
                        </a:rPr>
                        <a:t>Direct </a:t>
                      </a:r>
                      <a:r>
                        <a:rPr lang="en-US" sz="1600" b="1" u="none" strike="noStrike" dirty="0">
                          <a:effectLst/>
                        </a:rPr>
                        <a:t>Participants</a:t>
                      </a:r>
                      <a:endParaRPr lang="en-US" sz="1600" b="1" i="0" u="none" strike="noStrike" dirty="0">
                        <a:solidFill>
                          <a:srgbClr val="000000"/>
                        </a:solidFill>
                        <a:effectLst/>
                        <a:latin typeface="Calibri" panose="020F0502020204030204" pitchFamily="34" charset="0"/>
                      </a:endParaRPr>
                    </a:p>
                  </a:txBody>
                  <a:tcPr marL="6041" marR="6041" marT="5492" marB="0" anchor="b">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5290222"/>
                  </a:ext>
                </a:extLst>
              </a:tr>
              <a:tr h="151386">
                <a:tc>
                  <a:txBody>
                    <a:bodyPr/>
                    <a:lstStyle/>
                    <a:p>
                      <a:pPr algn="l" fontAlgn="b"/>
                      <a:r>
                        <a:rPr lang="en-US" sz="1400" u="none" strike="noStrike" dirty="0">
                          <a:effectLst/>
                        </a:rPr>
                        <a:t>People</a:t>
                      </a:r>
                      <a:endParaRPr lang="en-US" sz="1400" b="0" i="0" u="none" strike="noStrike" dirty="0">
                        <a:solidFill>
                          <a:srgbClr val="000000"/>
                        </a:solidFill>
                        <a:effectLst/>
                        <a:latin typeface="Calibri" panose="020F0502020204030204" pitchFamily="34" charset="0"/>
                      </a:endParaRPr>
                    </a:p>
                  </a:txBody>
                  <a:tcPr marL="6041" marR="6041" marT="5492"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400" u="none" strike="noStrike" dirty="0">
                          <a:effectLst/>
                        </a:rPr>
                        <a:t>159</a:t>
                      </a:r>
                      <a:endParaRPr lang="en-US" sz="1400" b="0" i="0" u="none" strike="noStrike" dirty="0">
                        <a:solidFill>
                          <a:srgbClr val="000000"/>
                        </a:solidFill>
                        <a:effectLst/>
                        <a:latin typeface="Calibri" panose="020F0502020204030204" pitchFamily="34" charset="0"/>
                      </a:endParaRPr>
                    </a:p>
                  </a:txBody>
                  <a:tcPr marL="6041" marR="6041" marT="5492"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400" u="none" strike="noStrike">
                          <a:effectLst/>
                        </a:rPr>
                        <a:t>489</a:t>
                      </a:r>
                      <a:endParaRPr lang="en-US" sz="1400" b="0" i="0" u="none" strike="noStrike">
                        <a:solidFill>
                          <a:srgbClr val="000000"/>
                        </a:solidFill>
                        <a:effectLst/>
                        <a:latin typeface="Calibri" panose="020F0502020204030204" pitchFamily="34" charset="0"/>
                      </a:endParaRPr>
                    </a:p>
                  </a:txBody>
                  <a:tcPr marL="6041" marR="6041" marT="5492"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041" marR="6041" marT="5492" marB="0" anchor="b">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516390526"/>
                  </a:ext>
                </a:extLst>
              </a:tr>
              <a:tr h="151386">
                <a:tc>
                  <a:txBody>
                    <a:bodyPr/>
                    <a:lstStyle/>
                    <a:p>
                      <a:pPr algn="l" fontAlgn="b"/>
                      <a:r>
                        <a:rPr lang="en-US" sz="1400" u="none" strike="noStrike" dirty="0">
                          <a:effectLst/>
                        </a:rPr>
                        <a:t>Land,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52</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161</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522891487"/>
                  </a:ext>
                </a:extLst>
              </a:tr>
              <a:tr h="151386">
                <a:tc>
                  <a:txBody>
                    <a:bodyPr/>
                    <a:lstStyle/>
                    <a:p>
                      <a:pPr algn="l" fontAlgn="b"/>
                      <a:r>
                        <a:rPr lang="en-US" sz="1400" u="none" strike="noStrike" dirty="0">
                          <a:effectLst/>
                        </a:rPr>
                        <a:t>Energy, Air, Water, Land,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31</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143</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1947087288"/>
                  </a:ext>
                </a:extLst>
              </a:tr>
              <a:tr h="151386">
                <a:tc>
                  <a:txBody>
                    <a:bodyPr/>
                    <a:lstStyle/>
                    <a:p>
                      <a:pPr algn="l" fontAlgn="b"/>
                      <a:r>
                        <a:rPr lang="en-US" sz="1400" u="none" strike="noStrike" dirty="0">
                          <a:effectLst/>
                        </a:rPr>
                        <a:t>Land</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27</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923334398"/>
                  </a:ext>
                </a:extLst>
              </a:tr>
              <a:tr h="151386">
                <a:tc>
                  <a:txBody>
                    <a:bodyPr/>
                    <a:lstStyle/>
                    <a:p>
                      <a:pPr algn="l" fontAlgn="b"/>
                      <a:r>
                        <a:rPr lang="en-US" sz="1400" u="none" strike="noStrike" dirty="0">
                          <a:effectLst/>
                        </a:rPr>
                        <a:t>Energy</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22</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51</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4229666026"/>
                  </a:ext>
                </a:extLst>
              </a:tr>
              <a:tr h="151386">
                <a:tc>
                  <a:txBody>
                    <a:bodyPr/>
                    <a:lstStyle/>
                    <a:p>
                      <a:pPr algn="l" fontAlgn="b"/>
                      <a:r>
                        <a:rPr lang="en-US" sz="1400" u="none" strike="noStrike" dirty="0">
                          <a:effectLst/>
                        </a:rPr>
                        <a:t>Energy, Air,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18</a:t>
                      </a:r>
                      <a:endParaRPr lang="en-US" sz="1400" b="1"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120</a:t>
                      </a:r>
                      <a:endParaRPr lang="en-US" sz="1400" b="1"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1698896612"/>
                  </a:ext>
                </a:extLst>
              </a:tr>
              <a:tr h="151386">
                <a:tc>
                  <a:txBody>
                    <a:bodyPr/>
                    <a:lstStyle/>
                    <a:p>
                      <a:pPr algn="l" fontAlgn="b"/>
                      <a:r>
                        <a:rPr lang="en-US" sz="1400" u="none" strike="noStrike" dirty="0">
                          <a:effectLst/>
                        </a:rPr>
                        <a:t>Air, Water, Land,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46</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1983657313"/>
                  </a:ext>
                </a:extLst>
              </a:tr>
              <a:tr h="151386">
                <a:tc>
                  <a:txBody>
                    <a:bodyPr/>
                    <a:lstStyle/>
                    <a:p>
                      <a:pPr algn="l" fontAlgn="b"/>
                      <a:r>
                        <a:rPr lang="en-US" sz="1400" u="none" strike="noStrike" dirty="0">
                          <a:effectLst/>
                        </a:rPr>
                        <a:t>Energy,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32</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4115361254"/>
                  </a:ext>
                </a:extLst>
              </a:tr>
              <a:tr h="149514">
                <a:tc>
                  <a:txBody>
                    <a:bodyPr/>
                    <a:lstStyle/>
                    <a:p>
                      <a:pPr algn="l" fontAlgn="b"/>
                      <a:r>
                        <a:rPr lang="en-US" sz="1400" u="none" strike="noStrike" dirty="0">
                          <a:effectLst/>
                        </a:rPr>
                        <a:t>N/AV</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9</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3575134613"/>
                  </a:ext>
                </a:extLst>
              </a:tr>
              <a:tr h="151386">
                <a:tc>
                  <a:txBody>
                    <a:bodyPr/>
                    <a:lstStyle/>
                    <a:p>
                      <a:pPr algn="l" fontAlgn="b"/>
                      <a:r>
                        <a:rPr lang="en-US" sz="1400" u="none" strike="noStrike" dirty="0">
                          <a:effectLst/>
                        </a:rPr>
                        <a:t>Water</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1147804163"/>
                  </a:ext>
                </a:extLst>
              </a:tr>
              <a:tr h="151386">
                <a:tc>
                  <a:txBody>
                    <a:bodyPr/>
                    <a:lstStyle/>
                    <a:p>
                      <a:pPr algn="l" fontAlgn="b"/>
                      <a:r>
                        <a:rPr lang="en-US" sz="1400" u="none" strike="noStrike" dirty="0">
                          <a:effectLst/>
                        </a:rPr>
                        <a:t>Water, Land,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3741275105"/>
                  </a:ext>
                </a:extLst>
              </a:tr>
              <a:tr h="151386">
                <a:tc>
                  <a:txBody>
                    <a:bodyPr/>
                    <a:lstStyle/>
                    <a:p>
                      <a:pPr algn="l" fontAlgn="b"/>
                      <a:r>
                        <a:rPr lang="en-US" sz="1400" u="none" strike="noStrike" dirty="0">
                          <a:effectLst/>
                        </a:rPr>
                        <a:t>Air,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3067854791"/>
                  </a:ext>
                </a:extLst>
              </a:tr>
              <a:tr h="151386">
                <a:tc>
                  <a:txBody>
                    <a:bodyPr/>
                    <a:lstStyle/>
                    <a:p>
                      <a:pPr algn="l" fontAlgn="b"/>
                      <a:r>
                        <a:rPr lang="en-US" sz="1400" u="none" strike="noStrike" dirty="0">
                          <a:effectLst/>
                        </a:rPr>
                        <a:t>Energy, Land,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3056908064"/>
                  </a:ext>
                </a:extLst>
              </a:tr>
              <a:tr h="151386">
                <a:tc>
                  <a:txBody>
                    <a:bodyPr/>
                    <a:lstStyle/>
                    <a:p>
                      <a:pPr algn="l" fontAlgn="b"/>
                      <a:r>
                        <a:rPr lang="en-US" sz="1400" u="none" strike="noStrike" dirty="0">
                          <a:effectLst/>
                        </a:rPr>
                        <a:t>Air, Land,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2267455106"/>
                  </a:ext>
                </a:extLst>
              </a:tr>
              <a:tr h="151386">
                <a:tc>
                  <a:txBody>
                    <a:bodyPr/>
                    <a:lstStyle/>
                    <a:p>
                      <a:pPr algn="l" fontAlgn="b"/>
                      <a:r>
                        <a:rPr lang="en-US" sz="1400" u="none" strike="noStrike" dirty="0">
                          <a:effectLst/>
                        </a:rPr>
                        <a:t>Energy, Air, Water, Land</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842365367"/>
                  </a:ext>
                </a:extLst>
              </a:tr>
              <a:tr h="151386">
                <a:tc>
                  <a:txBody>
                    <a:bodyPr/>
                    <a:lstStyle/>
                    <a:p>
                      <a:pPr algn="l" fontAlgn="b"/>
                      <a:r>
                        <a:rPr lang="en-US" sz="1400" u="none" strike="noStrike" dirty="0">
                          <a:effectLst/>
                        </a:rPr>
                        <a:t>Water,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20</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1405865199"/>
                  </a:ext>
                </a:extLst>
              </a:tr>
              <a:tr h="151386">
                <a:tc>
                  <a:txBody>
                    <a:bodyPr/>
                    <a:lstStyle/>
                    <a:p>
                      <a:pPr algn="l" fontAlgn="b"/>
                      <a:r>
                        <a:rPr lang="en-US" sz="1400" u="none" strike="noStrike" dirty="0">
                          <a:effectLst/>
                        </a:rPr>
                        <a:t>Energy, Air</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3574345264"/>
                  </a:ext>
                </a:extLst>
              </a:tr>
              <a:tr h="151386">
                <a:tc>
                  <a:txBody>
                    <a:bodyPr/>
                    <a:lstStyle/>
                    <a:p>
                      <a:pPr algn="l" fontAlgn="b"/>
                      <a:r>
                        <a:rPr lang="en-US" sz="1400" u="none" strike="noStrike" dirty="0">
                          <a:effectLst/>
                        </a:rPr>
                        <a:t>Energy, Air, Land, People</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2983546085"/>
                  </a:ext>
                </a:extLst>
              </a:tr>
              <a:tr h="151386">
                <a:tc>
                  <a:txBody>
                    <a:bodyPr/>
                    <a:lstStyle/>
                    <a:p>
                      <a:pPr algn="l" fontAlgn="b"/>
                      <a:r>
                        <a:rPr lang="en-US" sz="1400" u="none" strike="noStrike" dirty="0">
                          <a:effectLst/>
                        </a:rPr>
                        <a:t>Air, Land</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2180603162"/>
                  </a:ext>
                </a:extLst>
              </a:tr>
              <a:tr h="151386">
                <a:tc>
                  <a:txBody>
                    <a:bodyPr/>
                    <a:lstStyle/>
                    <a:p>
                      <a:pPr algn="l" fontAlgn="b"/>
                      <a:r>
                        <a:rPr lang="en-US" sz="1400" u="none" strike="noStrike" dirty="0">
                          <a:effectLst/>
                        </a:rPr>
                        <a:t>Energy, Land</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1431760325"/>
                  </a:ext>
                </a:extLst>
              </a:tr>
              <a:tr h="151386">
                <a:tc>
                  <a:txBody>
                    <a:bodyPr/>
                    <a:lstStyle/>
                    <a:p>
                      <a:pPr algn="l" fontAlgn="b"/>
                      <a:r>
                        <a:rPr lang="en-US" sz="1400" u="none" strike="noStrike" dirty="0">
                          <a:effectLst/>
                        </a:rPr>
                        <a:t>Energy, Water, Land</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6041" marR="6041" marT="5492" marB="0" anchor="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solidFill>
                      <a:schemeClr val="bg1"/>
                    </a:solidFill>
                  </a:tcPr>
                </a:tc>
                <a:extLst>
                  <a:ext uri="{0D108BD9-81ED-4DB2-BD59-A6C34878D82A}">
                    <a16:rowId xmlns:a16="http://schemas.microsoft.com/office/drawing/2014/main" val="249707711"/>
                  </a:ext>
                </a:extLst>
              </a:tr>
              <a:tr h="157694">
                <a:tc>
                  <a:txBody>
                    <a:bodyPr/>
                    <a:lstStyle/>
                    <a:p>
                      <a:pPr algn="l" fontAlgn="b"/>
                      <a:r>
                        <a:rPr lang="en-US" sz="1400" u="none" strike="noStrike" dirty="0">
                          <a:effectLst/>
                        </a:rPr>
                        <a:t>Air, Water, Land</a:t>
                      </a:r>
                      <a:endParaRPr lang="en-US" sz="1400" b="0" i="0" u="none" strike="noStrike" dirty="0">
                        <a:solidFill>
                          <a:srgbClr val="000000"/>
                        </a:solidFill>
                        <a:effectLst/>
                        <a:latin typeface="Calibri" panose="020F0502020204030204" pitchFamily="34" charset="0"/>
                      </a:endParaRPr>
                    </a:p>
                  </a:txBody>
                  <a:tcPr marL="6041" marR="6041" marT="5492"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6041" marR="6041" marT="5492"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6041" marR="6041" marT="5492"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041" marR="6041" marT="5492" marB="0" anchor="b">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3566618"/>
                  </a:ext>
                </a:extLst>
              </a:tr>
              <a:tr h="157694">
                <a:tc>
                  <a:txBody>
                    <a:bodyPr/>
                    <a:lstStyle/>
                    <a:p>
                      <a:pPr algn="l" fontAlgn="b"/>
                      <a:endParaRPr lang="en-US" sz="800" b="0" i="0" u="none" strike="noStrike" dirty="0">
                        <a:solidFill>
                          <a:srgbClr val="000000"/>
                        </a:solidFill>
                        <a:effectLst/>
                        <a:latin typeface="Calibri" panose="020F0502020204030204" pitchFamily="34" charset="0"/>
                      </a:endParaRPr>
                    </a:p>
                  </a:txBody>
                  <a:tcPr marL="6041" marR="6041" marT="5492"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600" b="1" u="none" strike="noStrike" dirty="0">
                          <a:effectLst/>
                        </a:rPr>
                        <a:t>393</a:t>
                      </a:r>
                      <a:endParaRPr lang="en-US" sz="1600" b="1" i="0" u="none" strike="noStrike" dirty="0">
                        <a:solidFill>
                          <a:srgbClr val="000000"/>
                        </a:solidFill>
                        <a:effectLst/>
                        <a:latin typeface="Calibri" panose="020F0502020204030204" pitchFamily="34" charset="0"/>
                      </a:endParaRPr>
                    </a:p>
                  </a:txBody>
                  <a:tcPr marL="6041" marR="6041" marT="5492"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600" b="1" u="none" strike="noStrike" dirty="0">
                          <a:effectLst/>
                        </a:rPr>
                        <a:t>1270</a:t>
                      </a:r>
                      <a:endParaRPr lang="en-US" sz="1600" b="1" i="0" u="none" strike="noStrike" dirty="0">
                        <a:solidFill>
                          <a:srgbClr val="000000"/>
                        </a:solidFill>
                        <a:effectLst/>
                        <a:latin typeface="Calibri" panose="020F0502020204030204" pitchFamily="34" charset="0"/>
                      </a:endParaRPr>
                    </a:p>
                  </a:txBody>
                  <a:tcPr marL="6041" marR="6041" marT="5492"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US" sz="1600" b="1" u="none" strike="noStrike" dirty="0">
                          <a:effectLst/>
                        </a:rPr>
                        <a:t>52</a:t>
                      </a:r>
                      <a:endParaRPr lang="en-US" sz="1600" b="1" i="0" u="none" strike="noStrike" dirty="0">
                        <a:solidFill>
                          <a:srgbClr val="000000"/>
                        </a:solidFill>
                        <a:effectLst/>
                        <a:latin typeface="Calibri" panose="020F0502020204030204" pitchFamily="34" charset="0"/>
                      </a:endParaRPr>
                    </a:p>
                  </a:txBody>
                  <a:tcPr marL="6041" marR="6041" marT="5492" marB="0" anchor="b">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667481964"/>
                  </a:ext>
                </a:extLst>
              </a:tr>
            </a:tbl>
          </a:graphicData>
        </a:graphic>
      </p:graphicFrame>
    </p:spTree>
    <p:extLst>
      <p:ext uri="{BB962C8B-B14F-4D97-AF65-F5344CB8AC3E}">
        <p14:creationId xmlns:p14="http://schemas.microsoft.com/office/powerpoint/2010/main" val="715044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the residents:</a:t>
            </a:r>
          </a:p>
        </p:txBody>
      </p:sp>
      <p:sp>
        <p:nvSpPr>
          <p:cNvPr id="5" name="Content Placeholder 4"/>
          <p:cNvSpPr>
            <a:spLocks noGrp="1"/>
          </p:cNvSpPr>
          <p:nvPr>
            <p:ph idx="1"/>
          </p:nvPr>
        </p:nvSpPr>
        <p:spPr>
          <a:xfrm>
            <a:off x="317500" y="2107171"/>
            <a:ext cx="11653921" cy="4351338"/>
          </a:xfrm>
        </p:spPr>
        <p:txBody>
          <a:bodyPr>
            <a:noAutofit/>
          </a:bodyPr>
          <a:lstStyle/>
          <a:p>
            <a:r>
              <a:rPr lang="en-US" sz="2400" dirty="0"/>
              <a:t>People have significantly changed behaviors: education, awareness, tools, camaraderie</a:t>
            </a:r>
          </a:p>
          <a:p>
            <a:pPr lvl="1"/>
            <a:r>
              <a:rPr lang="en-US" dirty="0"/>
              <a:t>“What does sustainability mean to me? “Well there’s the classic UN definition, but …”</a:t>
            </a:r>
          </a:p>
          <a:p>
            <a:pPr>
              <a:buFontTx/>
              <a:buChar char="-"/>
            </a:pPr>
            <a:r>
              <a:rPr lang="en-US" sz="2400" dirty="0"/>
              <a:t>Connecting people to others who are “like-minded”</a:t>
            </a:r>
          </a:p>
          <a:p>
            <a:pPr>
              <a:buFontTx/>
              <a:buChar char="-"/>
            </a:pPr>
            <a:r>
              <a:rPr lang="en-US" sz="2400" dirty="0"/>
              <a:t>Creates its own momentum: In Lakewood, “We don’t want the government to solve all of our problems,  even if they could”</a:t>
            </a:r>
          </a:p>
          <a:p>
            <a:pPr lvl="1">
              <a:buFontTx/>
              <a:buChar char="-"/>
            </a:pPr>
            <a:r>
              <a:rPr lang="en-US" dirty="0"/>
              <a:t>Ownership and empowerment</a:t>
            </a:r>
          </a:p>
          <a:p>
            <a:pPr>
              <a:buFontTx/>
              <a:buChar char="-"/>
            </a:pPr>
            <a:r>
              <a:rPr lang="en-US" sz="2400" dirty="0"/>
              <a:t>Involvement in other city goals</a:t>
            </a:r>
          </a:p>
          <a:p>
            <a:pPr>
              <a:buFontTx/>
              <a:buChar char="-"/>
            </a:pPr>
            <a:r>
              <a:rPr lang="en-US" sz="2400" dirty="0"/>
              <a:t>Citizens are emotionally invested</a:t>
            </a:r>
          </a:p>
          <a:p>
            <a:pPr>
              <a:buFontTx/>
              <a:buChar char="-"/>
            </a:pPr>
            <a:r>
              <a:rPr lang="en-US" sz="2400" dirty="0"/>
              <a:t>Respect and admiration for the city planners leading their SN program</a:t>
            </a:r>
          </a:p>
        </p:txBody>
      </p:sp>
    </p:spTree>
    <p:extLst>
      <p:ext uri="{BB962C8B-B14F-4D97-AF65-F5344CB8AC3E}">
        <p14:creationId xmlns:p14="http://schemas.microsoft.com/office/powerpoint/2010/main" val="4189927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sustainableneighborhoodnetwork.org/images/default-source/lakewood-neighborhoods/citycouncilrecognition.jpg?sfvrsn=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50" t="1123" r="-1450" b="35973"/>
          <a:stretch/>
        </p:blipFill>
        <p:spPr bwMode="auto">
          <a:xfrm>
            <a:off x="1460500" y="2678513"/>
            <a:ext cx="9633284" cy="40397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Grp="1" noChangeArrowheads="1"/>
          </p:cNvSpPr>
          <p:nvPr>
            <p:ph sz="half" idx="4294967295"/>
          </p:nvPr>
        </p:nvSpPr>
        <p:spPr bwMode="auto">
          <a:xfrm>
            <a:off x="0" y="81929"/>
            <a:ext cx="12191999" cy="830997"/>
          </a:xfrm>
          <a:prstGeom prst="rect">
            <a:avLst/>
          </a:prstGeom>
          <a:solidFill>
            <a:schemeClr val="tx1"/>
          </a:solidFill>
          <a:ln>
            <a:noFill/>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bg1"/>
                </a:solidFill>
                <a:effectLst/>
                <a:latin typeface="inherit"/>
              </a:rPr>
              <a:t>“This Sustainable Neighborhood Program is one of the best community building ideas that government has ever come up with. And I think it reminds us that we should all be better stewards of the land. Everything these folks do makes our planet healthier. Thank you.”- </a:t>
            </a:r>
            <a:r>
              <a:rPr kumimoji="0" lang="en-US" altLang="en-US" sz="1800" b="1" i="0" u="none" strike="noStrike" cap="none" normalizeH="0" baseline="0" dirty="0">
                <a:ln>
                  <a:noFill/>
                </a:ln>
                <a:solidFill>
                  <a:schemeClr val="bg1"/>
                </a:solidFill>
                <a:effectLst/>
                <a:latin typeface="inherit"/>
              </a:rPr>
              <a:t>Councilmember Charley Able,  Ward 1</a:t>
            </a:r>
          </a:p>
        </p:txBody>
      </p:sp>
      <p:sp>
        <p:nvSpPr>
          <p:cNvPr id="9" name="Rectangle 3"/>
          <p:cNvSpPr txBox="1">
            <a:spLocks noChangeArrowheads="1"/>
          </p:cNvSpPr>
          <p:nvPr/>
        </p:nvSpPr>
        <p:spPr bwMode="auto">
          <a:xfrm>
            <a:off x="12700" y="1022929"/>
            <a:ext cx="12191999" cy="1107996"/>
          </a:xfrm>
          <a:prstGeom prst="rect">
            <a:avLst/>
          </a:prstGeom>
          <a:solidFill>
            <a:schemeClr val="tx1"/>
          </a:solidFill>
          <a:ln>
            <a:noFill/>
          </a:ln>
          <a:effectLst/>
        </p:spPr>
        <p:txBody>
          <a:bodyPr vert="horz" wrap="square" lIns="0" tIns="0" rIns="0" bIns="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Tx/>
              <a:buNone/>
            </a:pPr>
            <a:r>
              <a:rPr lang="en-US" altLang="en-US" sz="1800" dirty="0">
                <a:solidFill>
                  <a:schemeClr val="bg1"/>
                </a:solidFill>
                <a:latin typeface="inherit"/>
              </a:rPr>
              <a:t>“The programs that you’re doing are meaningful,  and they are going to make a difference in our next generation here in our city. But really,  what is important,  and what impresses me the most is that the people that are on a day-to-day basis giving your time,  talent,  and stepping to the table to be present for this community. </a:t>
            </a:r>
            <a:r>
              <a:rPr lang="en-US" altLang="en-US" sz="1800" i="1" dirty="0">
                <a:solidFill>
                  <a:schemeClr val="bg1"/>
                </a:solidFill>
                <a:latin typeface="inherit"/>
              </a:rPr>
              <a:t>You are what makes Lakewood,  Lakewood.</a:t>
            </a:r>
            <a:r>
              <a:rPr lang="en-US" altLang="en-US" sz="1800" dirty="0">
                <a:solidFill>
                  <a:schemeClr val="bg1"/>
                </a:solidFill>
                <a:latin typeface="inherit"/>
              </a:rPr>
              <a:t>” –</a:t>
            </a:r>
            <a:r>
              <a:rPr lang="en-US" altLang="en-US" sz="1800" b="1" dirty="0">
                <a:solidFill>
                  <a:schemeClr val="bg1"/>
                </a:solidFill>
                <a:latin typeface="inherit"/>
              </a:rPr>
              <a:t>Councilmember Ramey Johnson,  Ward 1</a:t>
            </a:r>
            <a:endParaRPr lang="en-US" altLang="en-US" sz="1800" b="1" dirty="0">
              <a:solidFill>
                <a:schemeClr val="bg1"/>
              </a:solidFill>
            </a:endParaRPr>
          </a:p>
        </p:txBody>
      </p:sp>
      <p:sp>
        <p:nvSpPr>
          <p:cNvPr id="10" name="Rectangle 3"/>
          <p:cNvSpPr txBox="1">
            <a:spLocks noChangeArrowheads="1"/>
          </p:cNvSpPr>
          <p:nvPr/>
        </p:nvSpPr>
        <p:spPr bwMode="auto">
          <a:xfrm>
            <a:off x="12700" y="2199499"/>
            <a:ext cx="12191999" cy="1138773"/>
          </a:xfrm>
          <a:prstGeom prst="rect">
            <a:avLst/>
          </a:prstGeom>
          <a:solidFill>
            <a:schemeClr val="tx1"/>
          </a:solidFill>
          <a:ln>
            <a:noFill/>
          </a:ln>
          <a:effectLst/>
        </p:spPr>
        <p:txBody>
          <a:bodyPr vert="horz" wrap="square" lIns="0" tIns="0" rIns="0" bIns="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Tx/>
              <a:buNone/>
            </a:pPr>
            <a:r>
              <a:rPr lang="en-US" altLang="en-US" sz="1800" dirty="0">
                <a:solidFill>
                  <a:schemeClr val="bg1"/>
                </a:solidFill>
                <a:latin typeface="inherit"/>
              </a:rPr>
              <a:t>“The key to this program is not only making a difference in your community,  but it is getting together and knowing your neighbor and building the community. That has been so special and we heard over and over tonight about how getting out and meeting folks and having an exchange of ideas has been so healthy. And that is what this program is all about. So thank you all.” –</a:t>
            </a:r>
            <a:r>
              <a:rPr lang="en-US" altLang="en-US" sz="2000" b="1" dirty="0">
                <a:solidFill>
                  <a:schemeClr val="bg1"/>
                </a:solidFill>
                <a:latin typeface="inherit"/>
              </a:rPr>
              <a:t>Mayor Adam Paul </a:t>
            </a:r>
            <a:endParaRPr lang="en-US" altLang="en-US" sz="180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411294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1721770"/>
            <a:ext cx="10515600" cy="2852737"/>
          </a:xfrm>
        </p:spPr>
        <p:txBody>
          <a:bodyPr/>
          <a:lstStyle/>
          <a:p>
            <a:r>
              <a:rPr lang="en-US" dirty="0"/>
              <a:t>Discussion: Successes &amp; Challenges</a:t>
            </a:r>
          </a:p>
        </p:txBody>
      </p:sp>
      <p:sp>
        <p:nvSpPr>
          <p:cNvPr id="5" name="Text Placeholder 4"/>
          <p:cNvSpPr>
            <a:spLocks noGrp="1"/>
          </p:cNvSpPr>
          <p:nvPr>
            <p:ph type="body" idx="1"/>
          </p:nvPr>
        </p:nvSpPr>
        <p:spPr>
          <a:xfrm>
            <a:off x="831850" y="4630235"/>
            <a:ext cx="10515600" cy="1500187"/>
          </a:xfrm>
        </p:spPr>
        <p:txBody>
          <a:bodyPr>
            <a:normAutofit/>
          </a:bodyPr>
          <a:lstStyle/>
          <a:p>
            <a:r>
              <a:rPr lang="en-US" sz="2800" dirty="0"/>
              <a:t>Affordable,  equitable,  practical,  effective,  enduring,  wide-reaching,  reliable,  and scalable to other places?</a:t>
            </a:r>
          </a:p>
        </p:txBody>
      </p:sp>
    </p:spTree>
    <p:extLst>
      <p:ext uri="{BB962C8B-B14F-4D97-AF65-F5344CB8AC3E}">
        <p14:creationId xmlns:p14="http://schemas.microsoft.com/office/powerpoint/2010/main" val="2879834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Strengths</a:t>
            </a:r>
          </a:p>
        </p:txBody>
      </p:sp>
      <p:sp>
        <p:nvSpPr>
          <p:cNvPr id="8" name="Star: 5 Points 7"/>
          <p:cNvSpPr/>
          <p:nvPr/>
        </p:nvSpPr>
        <p:spPr>
          <a:xfrm>
            <a:off x="297487" y="1343756"/>
            <a:ext cx="4746122" cy="3916028"/>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2400" dirty="0"/>
              <a:t>Positive Individuation of Climate Change</a:t>
            </a:r>
          </a:p>
        </p:txBody>
      </p:sp>
      <p:sp>
        <p:nvSpPr>
          <p:cNvPr id="9" name="Scroll: Horizontal 8"/>
          <p:cNvSpPr/>
          <p:nvPr/>
        </p:nvSpPr>
        <p:spPr>
          <a:xfrm>
            <a:off x="7826876" y="146280"/>
            <a:ext cx="4244122" cy="3088815"/>
          </a:xfrm>
          <a:prstGeom prst="horizontalScroll">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Civic Engagement beyond SNN: </a:t>
            </a:r>
          </a:p>
          <a:p>
            <a:pPr algn="ctr"/>
            <a:r>
              <a:rPr lang="en-US" sz="2400" dirty="0"/>
              <a:t>from SN to City Council</a:t>
            </a:r>
          </a:p>
          <a:p>
            <a:pPr algn="ctr"/>
            <a:r>
              <a:rPr lang="en-US" sz="2400" dirty="0"/>
              <a:t>Access to businesses &amp; nonprofits</a:t>
            </a:r>
          </a:p>
        </p:txBody>
      </p:sp>
      <p:sp>
        <p:nvSpPr>
          <p:cNvPr id="5" name="Isosceles Triangle 4"/>
          <p:cNvSpPr/>
          <p:nvPr/>
        </p:nvSpPr>
        <p:spPr>
          <a:xfrm>
            <a:off x="5281102" y="1865876"/>
            <a:ext cx="4203700" cy="3566444"/>
          </a:xfrm>
          <a:prstGeom prst="triangl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Neighborhoods aren’t using it to wield power or steer other funding</a:t>
            </a:r>
          </a:p>
          <a:p>
            <a:pPr algn="ctr"/>
            <a:endParaRPr lang="en-US" sz="2400" dirty="0"/>
          </a:p>
        </p:txBody>
      </p:sp>
      <p:sp>
        <p:nvSpPr>
          <p:cNvPr id="2" name="Oval 1"/>
          <p:cNvSpPr/>
          <p:nvPr/>
        </p:nvSpPr>
        <p:spPr>
          <a:xfrm>
            <a:off x="3114012" y="4026229"/>
            <a:ext cx="2854828" cy="2629829"/>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City is a hub for resources, continuity, and </a:t>
            </a:r>
          </a:p>
          <a:p>
            <a:pPr algn="ctr"/>
            <a:r>
              <a:rPr lang="en-US" sz="2400" dirty="0"/>
              <a:t>“re-launches”</a:t>
            </a:r>
          </a:p>
        </p:txBody>
      </p:sp>
      <p:sp>
        <p:nvSpPr>
          <p:cNvPr id="7" name="Rectangle 6"/>
          <p:cNvSpPr/>
          <p:nvPr/>
        </p:nvSpPr>
        <p:spPr>
          <a:xfrm>
            <a:off x="4254850" y="1062283"/>
            <a:ext cx="2854828" cy="19177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Neighbors like sharing ideas with other neighborhoods</a:t>
            </a:r>
          </a:p>
        </p:txBody>
      </p:sp>
      <p:sp>
        <p:nvSpPr>
          <p:cNvPr id="10" name="Star: 7 Points 9"/>
          <p:cNvSpPr/>
          <p:nvPr/>
        </p:nvSpPr>
        <p:spPr>
          <a:xfrm>
            <a:off x="8280401" y="3527822"/>
            <a:ext cx="3795086" cy="3033712"/>
          </a:xfrm>
          <a:prstGeom prst="star7">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Politicians are learning bout and embracing sustainability </a:t>
            </a:r>
          </a:p>
        </p:txBody>
      </p:sp>
      <p:sp>
        <p:nvSpPr>
          <p:cNvPr id="11" name="Rectangle: Rounded Corners 10"/>
          <p:cNvSpPr/>
          <p:nvPr/>
        </p:nvSpPr>
        <p:spPr>
          <a:xfrm>
            <a:off x="320215" y="4508500"/>
            <a:ext cx="2740198" cy="2032000"/>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Promotes inter-agency problem solving</a:t>
            </a:r>
          </a:p>
        </p:txBody>
      </p:sp>
    </p:spTree>
    <p:extLst>
      <p:ext uri="{BB962C8B-B14F-4D97-AF65-F5344CB8AC3E}">
        <p14:creationId xmlns:p14="http://schemas.microsoft.com/office/powerpoint/2010/main" val="99704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5" grpId="0" animBg="1"/>
      <p:bldP spid="2" grpId="0" animBg="1"/>
      <p:bldP spid="7"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Weaknesses</a:t>
            </a:r>
          </a:p>
        </p:txBody>
      </p:sp>
      <p:sp>
        <p:nvSpPr>
          <p:cNvPr id="3" name="Cloud 2"/>
          <p:cNvSpPr/>
          <p:nvPr/>
        </p:nvSpPr>
        <p:spPr>
          <a:xfrm>
            <a:off x="0" y="1562101"/>
            <a:ext cx="4292600" cy="3746500"/>
          </a:xfrm>
          <a:prstGeom prst="cloud">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Reliance upon </a:t>
            </a:r>
            <a:r>
              <a:rPr lang="en-US" sz="2400" b="1" dirty="0"/>
              <a:t>unique inside-advocate</a:t>
            </a:r>
            <a:r>
              <a:rPr lang="en-US" sz="2400" dirty="0"/>
              <a:t> planners who are passionate, patient, rational, cautious and strategic: what if they leave?</a:t>
            </a:r>
          </a:p>
        </p:txBody>
      </p:sp>
      <p:sp>
        <p:nvSpPr>
          <p:cNvPr id="4" name="Cloud 3"/>
          <p:cNvSpPr/>
          <p:nvPr/>
        </p:nvSpPr>
        <p:spPr>
          <a:xfrm>
            <a:off x="7747001" y="2134561"/>
            <a:ext cx="4305300" cy="2385678"/>
          </a:xfrm>
          <a:prstGeom prst="cloud">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Institutional Hesitance</a:t>
            </a:r>
            <a:r>
              <a:rPr lang="en-US" sz="2400" dirty="0"/>
              <a:t>: Agencies and politicians love it: but hesitant to fully  fund it</a:t>
            </a:r>
          </a:p>
        </p:txBody>
      </p:sp>
      <p:sp>
        <p:nvSpPr>
          <p:cNvPr id="9" name="Cloud 8"/>
          <p:cNvSpPr/>
          <p:nvPr/>
        </p:nvSpPr>
        <p:spPr>
          <a:xfrm>
            <a:off x="4292600" y="858211"/>
            <a:ext cx="4241800" cy="2552700"/>
          </a:xfrm>
          <a:prstGeom prst="cloud">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Nonprofits </a:t>
            </a:r>
            <a:r>
              <a:rPr lang="en-US" sz="2400" dirty="0"/>
              <a:t>informally involved for capacity in LI neighborhoods, but no funding</a:t>
            </a:r>
          </a:p>
        </p:txBody>
      </p:sp>
      <p:sp>
        <p:nvSpPr>
          <p:cNvPr id="10" name="Cloud 9"/>
          <p:cNvSpPr/>
          <p:nvPr/>
        </p:nvSpPr>
        <p:spPr>
          <a:xfrm>
            <a:off x="2617065" y="4395495"/>
            <a:ext cx="5456960" cy="2385678"/>
          </a:xfrm>
          <a:prstGeom prst="cloud">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Reproducing hierarchies </a:t>
            </a:r>
            <a:r>
              <a:rPr lang="en-US" sz="2400" dirty="0">
                <a:solidFill>
                  <a:schemeClr val="bg1"/>
                </a:solidFill>
              </a:rPr>
              <a:t>within and across neighborhoods: Equity goal but most leaders are SF homeowners</a:t>
            </a:r>
          </a:p>
        </p:txBody>
      </p:sp>
      <p:sp>
        <p:nvSpPr>
          <p:cNvPr id="11" name="Cloud 10"/>
          <p:cNvSpPr/>
          <p:nvPr/>
        </p:nvSpPr>
        <p:spPr>
          <a:xfrm>
            <a:off x="8443913" y="4616137"/>
            <a:ext cx="3238500" cy="2069138"/>
          </a:xfrm>
          <a:prstGeom prst="cloud">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Seen as fluff by some but not the majority</a:t>
            </a:r>
            <a:endParaRPr lang="en-US" sz="2400" dirty="0"/>
          </a:p>
        </p:txBody>
      </p:sp>
    </p:spTree>
    <p:extLst>
      <p:ext uri="{BB962C8B-B14F-4D97-AF65-F5344CB8AC3E}">
        <p14:creationId xmlns:p14="http://schemas.microsoft.com/office/powerpoint/2010/main" val="66351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5B8E4-2C8B-4D03-B88D-C6412A89B719}"/>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103B78C6-D3CC-4CEF-8095-881B99195E1D}"/>
              </a:ext>
            </a:extLst>
          </p:cNvPr>
          <p:cNvSpPr>
            <a:spLocks noGrp="1"/>
          </p:cNvSpPr>
          <p:nvPr>
            <p:ph idx="1"/>
          </p:nvPr>
        </p:nvSpPr>
        <p:spPr/>
        <p:txBody>
          <a:bodyPr>
            <a:normAutofit fontScale="62500" lnSpcReduction="20000"/>
          </a:bodyPr>
          <a:lstStyle/>
          <a:p>
            <a:r>
              <a:rPr lang="en-US" dirty="0"/>
              <a:t>Accomplishments in our 3 year period</a:t>
            </a:r>
          </a:p>
          <a:p>
            <a:r>
              <a:rPr lang="en-US" dirty="0"/>
              <a:t>Why your program is of interest to scholars</a:t>
            </a:r>
          </a:p>
          <a:p>
            <a:pPr lvl="1"/>
            <a:r>
              <a:rPr lang="en-US" dirty="0"/>
              <a:t>Literature: co-opting; </a:t>
            </a:r>
            <a:r>
              <a:rPr lang="en-US" dirty="0" err="1"/>
              <a:t>janus-faced</a:t>
            </a:r>
            <a:r>
              <a:rPr lang="en-US" dirty="0"/>
              <a:t>; monitoring and evaluation; politicization; individuation of climate change</a:t>
            </a:r>
            <a:r>
              <a:rPr lang="en-US"/>
              <a:t>; social marketing</a:t>
            </a:r>
            <a:endParaRPr lang="en-US" dirty="0"/>
          </a:p>
          <a:p>
            <a:pPr lvl="1"/>
            <a:r>
              <a:rPr lang="en-US" dirty="0"/>
              <a:t>How we studied it</a:t>
            </a:r>
          </a:p>
          <a:p>
            <a:r>
              <a:rPr lang="en-US" dirty="0"/>
              <a:t>Many pitfalls and problems with civic participation programs “beyond-the-state” and “individuation”</a:t>
            </a:r>
          </a:p>
          <a:p>
            <a:r>
              <a:rPr lang="en-US" dirty="0"/>
              <a:t>The innovative SNN model avoids them and potential to be a model</a:t>
            </a:r>
          </a:p>
          <a:p>
            <a:pPr lvl="1"/>
            <a:r>
              <a:rPr lang="en-US" dirty="0"/>
              <a:t>Reasons why</a:t>
            </a:r>
          </a:p>
          <a:p>
            <a:r>
              <a:rPr lang="en-US" dirty="0"/>
              <a:t>That’s why you have had these successes:</a:t>
            </a:r>
          </a:p>
          <a:p>
            <a:pPr lvl="1"/>
            <a:r>
              <a:rPr lang="en-US" dirty="0"/>
              <a:t>Quotes and things</a:t>
            </a:r>
          </a:p>
          <a:p>
            <a:r>
              <a:rPr lang="en-US" dirty="0"/>
              <a:t>Looking forward:</a:t>
            </a:r>
          </a:p>
          <a:p>
            <a:pPr lvl="1"/>
            <a:r>
              <a:rPr lang="en-US" dirty="0"/>
              <a:t>Keep doing: building community (beyond private and public spheres)</a:t>
            </a:r>
          </a:p>
          <a:p>
            <a:pPr lvl="2"/>
            <a:r>
              <a:rPr lang="en-US" dirty="0"/>
              <a:t>Allow spaces for activism outside SNN so SNN isn’t seen as a tool to squash activism</a:t>
            </a:r>
          </a:p>
          <a:p>
            <a:pPr lvl="1"/>
            <a:r>
              <a:rPr lang="en-US" dirty="0"/>
              <a:t>Watch out for, or change (is it gendered? See </a:t>
            </a:r>
            <a:r>
              <a:rPr lang="en-US" dirty="0" err="1"/>
              <a:t>harwood’s</a:t>
            </a:r>
            <a:r>
              <a:rPr lang="en-US" dirty="0"/>
              <a:t> Spain quote)</a:t>
            </a:r>
          </a:p>
          <a:p>
            <a:pPr lvl="2"/>
            <a:r>
              <a:rPr lang="en-US" dirty="0"/>
              <a:t>Ensure everyone feels comfortable seeking assistance (Harwood)</a:t>
            </a:r>
          </a:p>
          <a:p>
            <a:pPr lvl="2"/>
            <a:r>
              <a:rPr lang="en-US" dirty="0"/>
              <a:t>Don’t make it seem like “taking care of the neighborhood” is like “taking care of the home” – it lessens the power of women and the actions they’re doing</a:t>
            </a:r>
          </a:p>
          <a:p>
            <a:endParaRPr lang="en-US" dirty="0"/>
          </a:p>
        </p:txBody>
      </p:sp>
    </p:spTree>
    <p:extLst>
      <p:ext uri="{BB962C8B-B14F-4D97-AF65-F5344CB8AC3E}">
        <p14:creationId xmlns:p14="http://schemas.microsoft.com/office/powerpoint/2010/main" val="567394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a:t>
            </a:r>
          </a:p>
        </p:txBody>
      </p:sp>
      <p:sp>
        <p:nvSpPr>
          <p:cNvPr id="3" name="Hexagon 2"/>
          <p:cNvSpPr/>
          <p:nvPr/>
        </p:nvSpPr>
        <p:spPr>
          <a:xfrm>
            <a:off x="61329" y="1593702"/>
            <a:ext cx="3806324" cy="269716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Neighborhood Demand exists: many want to do more and bigger projects and beyond neighborhoods</a:t>
            </a:r>
          </a:p>
        </p:txBody>
      </p:sp>
      <p:sp>
        <p:nvSpPr>
          <p:cNvPr id="4" name="Hexagon 3"/>
          <p:cNvSpPr/>
          <p:nvPr/>
        </p:nvSpPr>
        <p:spPr>
          <a:xfrm>
            <a:off x="3946023" y="1058169"/>
            <a:ext cx="3644900" cy="2989658"/>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Other agencies eager to tap into SN for citizen outreach and support, e.g. implement HIA actions</a:t>
            </a:r>
          </a:p>
        </p:txBody>
      </p:sp>
      <p:sp>
        <p:nvSpPr>
          <p:cNvPr id="9" name="Hexagon 8"/>
          <p:cNvSpPr/>
          <p:nvPr/>
        </p:nvSpPr>
        <p:spPr>
          <a:xfrm>
            <a:off x="7724273" y="746721"/>
            <a:ext cx="3576053" cy="3107133"/>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Developing, tapping, and strengthening </a:t>
            </a:r>
            <a:r>
              <a:rPr lang="en-US" sz="2200" b="1" dirty="0"/>
              <a:t>informal and relational networks across sectors</a:t>
            </a:r>
          </a:p>
        </p:txBody>
      </p:sp>
      <p:sp>
        <p:nvSpPr>
          <p:cNvPr id="10" name="Pentagon 9"/>
          <p:cNvSpPr/>
          <p:nvPr/>
        </p:nvSpPr>
        <p:spPr>
          <a:xfrm>
            <a:off x="7810500" y="3606800"/>
            <a:ext cx="4076701" cy="2835870"/>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Utility and “Green” businesses want to access SNs </a:t>
            </a:r>
          </a:p>
          <a:p>
            <a:pPr algn="ctr"/>
            <a:r>
              <a:rPr lang="en-US" sz="2200" dirty="0"/>
              <a:t>(SN makes sure they don’t market to residents)</a:t>
            </a:r>
          </a:p>
        </p:txBody>
      </p:sp>
      <p:sp>
        <p:nvSpPr>
          <p:cNvPr id="11" name="Plaque 10"/>
          <p:cNvSpPr/>
          <p:nvPr/>
        </p:nvSpPr>
        <p:spPr>
          <a:xfrm>
            <a:off x="1106424" y="4533900"/>
            <a:ext cx="4214876" cy="210621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Steer/Nudge SN toward </a:t>
            </a:r>
          </a:p>
          <a:p>
            <a:pPr algn="ctr"/>
            <a:r>
              <a:rPr lang="en-US" sz="2400" dirty="0"/>
              <a:t>Denver’s 3 Big Goals:</a:t>
            </a:r>
          </a:p>
          <a:p>
            <a:pPr algn="ctr"/>
            <a:r>
              <a:rPr lang="en-US" sz="2400" dirty="0"/>
              <a:t>Community Resilience</a:t>
            </a:r>
          </a:p>
          <a:p>
            <a:pPr algn="ctr"/>
            <a:r>
              <a:rPr lang="en-US" sz="2400" dirty="0"/>
              <a:t>Net Zero</a:t>
            </a:r>
          </a:p>
          <a:p>
            <a:pPr algn="ctr"/>
            <a:r>
              <a:rPr lang="en-US" sz="2400" dirty="0"/>
              <a:t>Mobility</a:t>
            </a:r>
          </a:p>
        </p:txBody>
      </p:sp>
      <p:sp>
        <p:nvSpPr>
          <p:cNvPr id="12" name="Hexagon 11"/>
          <p:cNvSpPr/>
          <p:nvPr/>
        </p:nvSpPr>
        <p:spPr>
          <a:xfrm>
            <a:off x="5407527" y="4197350"/>
            <a:ext cx="2539999" cy="23241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New simplified credit system </a:t>
            </a:r>
          </a:p>
        </p:txBody>
      </p:sp>
    </p:spTree>
    <p:extLst>
      <p:ext uri="{BB962C8B-B14F-4D97-AF65-F5344CB8AC3E}">
        <p14:creationId xmlns:p14="http://schemas.microsoft.com/office/powerpoint/2010/main" val="827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10"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Threats</a:t>
            </a:r>
          </a:p>
        </p:txBody>
      </p:sp>
      <p:sp>
        <p:nvSpPr>
          <p:cNvPr id="6" name="Flowchart: Off-page Connector 5"/>
          <p:cNvSpPr/>
          <p:nvPr/>
        </p:nvSpPr>
        <p:spPr>
          <a:xfrm>
            <a:off x="5774831" y="1373287"/>
            <a:ext cx="2597546" cy="2603897"/>
          </a:xfrm>
          <a:prstGeom prst="flowChartOffpageConnector">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Another thing privileged white people do</a:t>
            </a:r>
          </a:p>
        </p:txBody>
      </p:sp>
      <p:sp>
        <p:nvSpPr>
          <p:cNvPr id="8" name="Flowchart: Off-page Connector 7"/>
          <p:cNvSpPr/>
          <p:nvPr/>
        </p:nvSpPr>
        <p:spPr>
          <a:xfrm>
            <a:off x="218476" y="3529806"/>
            <a:ext cx="2400300" cy="2489200"/>
          </a:xfrm>
          <a:prstGeom prst="flowChartOffpageConnector">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Avoidance of political issues and approaches</a:t>
            </a:r>
          </a:p>
        </p:txBody>
      </p:sp>
      <p:sp>
        <p:nvSpPr>
          <p:cNvPr id="9" name="Flowchart: Off-page Connector 8"/>
          <p:cNvSpPr/>
          <p:nvPr/>
        </p:nvSpPr>
        <p:spPr>
          <a:xfrm>
            <a:off x="1918195" y="1574798"/>
            <a:ext cx="2842813" cy="2825354"/>
          </a:xfrm>
          <a:prstGeom prst="flowChartOffpageConnector">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Neighbor frustration from lack of resources, direction, and organization from City</a:t>
            </a:r>
          </a:p>
        </p:txBody>
      </p:sp>
      <p:sp>
        <p:nvSpPr>
          <p:cNvPr id="10" name="Flowchart: Off-page Connector 9"/>
          <p:cNvSpPr/>
          <p:nvPr/>
        </p:nvSpPr>
        <p:spPr>
          <a:xfrm>
            <a:off x="7349141" y="4024792"/>
            <a:ext cx="2686050" cy="2655094"/>
          </a:xfrm>
          <a:prstGeom prst="flowChartOffpageConnector">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Decision making and volunteering: cultural, race, and class divides</a:t>
            </a:r>
          </a:p>
        </p:txBody>
      </p:sp>
      <p:sp>
        <p:nvSpPr>
          <p:cNvPr id="7" name="Flowchart: Off-page Connector 6"/>
          <p:cNvSpPr/>
          <p:nvPr/>
        </p:nvSpPr>
        <p:spPr>
          <a:xfrm>
            <a:off x="3632599" y="3659783"/>
            <a:ext cx="2702719" cy="2699543"/>
          </a:xfrm>
          <a:prstGeom prst="flowChartOffpageConnector">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2-year funding cycle: Denver planner may be “poached”</a:t>
            </a:r>
          </a:p>
        </p:txBody>
      </p:sp>
      <p:sp>
        <p:nvSpPr>
          <p:cNvPr id="12" name="Flowchart: Off-page Connector 11"/>
          <p:cNvSpPr/>
          <p:nvPr/>
        </p:nvSpPr>
        <p:spPr>
          <a:xfrm>
            <a:off x="8659367" y="1322090"/>
            <a:ext cx="2612581" cy="2655094"/>
          </a:xfrm>
          <a:prstGeom prst="flowChartOffpageConnector">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Certain efforts institutionally favor SF homeowners</a:t>
            </a:r>
          </a:p>
        </p:txBody>
      </p:sp>
    </p:spTree>
    <p:extLst>
      <p:ext uri="{BB962C8B-B14F-4D97-AF65-F5344CB8AC3E}">
        <p14:creationId xmlns:p14="http://schemas.microsoft.com/office/powerpoint/2010/main" val="316874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7"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232" y="136521"/>
            <a:ext cx="10515600" cy="621464"/>
          </a:xfrm>
        </p:spPr>
        <p:txBody>
          <a:bodyPr>
            <a:normAutofit fontScale="90000"/>
          </a:bodyPr>
          <a:lstStyle/>
          <a:p>
            <a:r>
              <a:rPr lang="en-US" dirty="0">
                <a:solidFill>
                  <a:schemeClr val="accent6"/>
                </a:solidFill>
              </a:rPr>
              <a:t>What’s Next?</a:t>
            </a:r>
          </a:p>
        </p:txBody>
      </p:sp>
      <p:sp>
        <p:nvSpPr>
          <p:cNvPr id="23" name="TextBox 22"/>
          <p:cNvSpPr txBox="1"/>
          <p:nvPr/>
        </p:nvSpPr>
        <p:spPr>
          <a:xfrm>
            <a:off x="7555307" y="1663753"/>
            <a:ext cx="4636693" cy="4154984"/>
          </a:xfrm>
          <a:prstGeom prst="rect">
            <a:avLst/>
          </a:prstGeom>
          <a:noFill/>
        </p:spPr>
        <p:txBody>
          <a:bodyPr wrap="square" rtlCol="0">
            <a:spAutoFit/>
          </a:bodyPr>
          <a:lstStyle/>
          <a:p>
            <a:pPr marL="228600" indent="-228600">
              <a:buFont typeface="Arial" panose="020B0604020202020204" pitchFamily="34" charset="0"/>
              <a:buChar char="•"/>
            </a:pPr>
            <a:r>
              <a:rPr lang="en-US" sz="2400" dirty="0">
                <a:solidFill>
                  <a:schemeClr val="bg1"/>
                </a:solidFill>
              </a:rPr>
              <a:t>Will Denver’s steering be embraced by neighborhoods?</a:t>
            </a:r>
          </a:p>
          <a:p>
            <a:pPr marL="228600" indent="-228600">
              <a:buFont typeface="Arial" panose="020B0604020202020204" pitchFamily="34" charset="0"/>
              <a:buChar char="•"/>
            </a:pPr>
            <a:r>
              <a:rPr lang="en-US" sz="2400" dirty="0">
                <a:solidFill>
                  <a:schemeClr val="bg1"/>
                </a:solidFill>
              </a:rPr>
              <a:t>Will Denver’s neighborhood grants improve equity?</a:t>
            </a:r>
          </a:p>
          <a:p>
            <a:pPr marL="228600" indent="-228600">
              <a:buFont typeface="Arial" panose="020B0604020202020204" pitchFamily="34" charset="0"/>
              <a:buChar char="•"/>
            </a:pPr>
            <a:r>
              <a:rPr lang="en-US" sz="2400" dirty="0">
                <a:solidFill>
                  <a:schemeClr val="bg1"/>
                </a:solidFill>
              </a:rPr>
              <a:t>Will freezing Denver neighborhoods improve responsiveness/organization?</a:t>
            </a:r>
          </a:p>
          <a:p>
            <a:pPr marL="228600" indent="-228600">
              <a:buFont typeface="Arial" panose="020B0604020202020204" pitchFamily="34" charset="0"/>
              <a:buChar char="•"/>
            </a:pPr>
            <a:r>
              <a:rPr lang="en-US" sz="2400" dirty="0">
                <a:solidFill>
                  <a:schemeClr val="bg1"/>
                </a:solidFill>
              </a:rPr>
              <a:t>Will Lakewood’s FTE be renewed?</a:t>
            </a:r>
          </a:p>
          <a:p>
            <a:pPr marL="228600" indent="-228600">
              <a:buFont typeface="Arial" panose="020B0604020202020204" pitchFamily="34" charset="0"/>
              <a:buChar char="•"/>
            </a:pPr>
            <a:r>
              <a:rPr lang="en-US" sz="2400" dirty="0">
                <a:solidFill>
                  <a:schemeClr val="bg1"/>
                </a:solidFill>
              </a:rPr>
              <a:t>Will project types become more sophisticated?</a:t>
            </a:r>
          </a:p>
          <a:p>
            <a:pPr marL="228600" indent="-228600">
              <a:buFont typeface="Arial" panose="020B0604020202020204" pitchFamily="34" charset="0"/>
              <a:buChar char="•"/>
            </a:pPr>
            <a:r>
              <a:rPr lang="en-US" sz="2400" dirty="0">
                <a:solidFill>
                  <a:schemeClr val="bg1"/>
                </a:solidFill>
              </a:rPr>
              <a:t>Will more cities join?</a:t>
            </a:r>
          </a:p>
        </p:txBody>
      </p:sp>
      <p:graphicFrame>
        <p:nvGraphicFramePr>
          <p:cNvPr id="31" name="Chart 30">
            <a:extLst>
              <a:ext uri="{FF2B5EF4-FFF2-40B4-BE49-F238E27FC236}">
                <a16:creationId xmlns:a16="http://schemas.microsoft.com/office/drawing/2014/main" id="{E276E524-E7CD-4B73-A44A-0E4642CF918E}"/>
              </a:ext>
            </a:extLst>
          </p:cNvPr>
          <p:cNvGraphicFramePr>
            <a:graphicFrameLocks/>
          </p:cNvGraphicFramePr>
          <p:nvPr>
            <p:extLst>
              <p:ext uri="{D42A27DB-BD31-4B8C-83A1-F6EECF244321}">
                <p14:modId xmlns:p14="http://schemas.microsoft.com/office/powerpoint/2010/main" val="2359654283"/>
              </p:ext>
            </p:extLst>
          </p:nvPr>
        </p:nvGraphicFramePr>
        <p:xfrm>
          <a:off x="221237" y="1549400"/>
          <a:ext cx="6382763" cy="3616062"/>
        </p:xfrm>
        <a:graphic>
          <a:graphicData uri="http://schemas.openxmlformats.org/drawingml/2006/chart">
            <c:chart xmlns:c="http://schemas.openxmlformats.org/drawingml/2006/chart" xmlns:r="http://schemas.openxmlformats.org/officeDocument/2006/relationships" r:id="rId2"/>
          </a:graphicData>
        </a:graphic>
      </p:graphicFrame>
      <p:sp>
        <p:nvSpPr>
          <p:cNvPr id="3" name="Arrow: Right 2"/>
          <p:cNvSpPr/>
          <p:nvPr/>
        </p:nvSpPr>
        <p:spPr>
          <a:xfrm rot="19256995">
            <a:off x="6280151" y="2104445"/>
            <a:ext cx="1320800" cy="323467"/>
          </a:xfrm>
          <a:prstGeom prst="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 name="TextBox 3"/>
          <p:cNvSpPr txBox="1"/>
          <p:nvPr/>
        </p:nvSpPr>
        <p:spPr>
          <a:xfrm>
            <a:off x="9308351" y="277976"/>
            <a:ext cx="1321549" cy="1446550"/>
          </a:xfrm>
          <a:prstGeom prst="rect">
            <a:avLst/>
          </a:prstGeom>
          <a:noFill/>
        </p:spPr>
        <p:txBody>
          <a:bodyPr wrap="square" rtlCol="0">
            <a:spAutoFit/>
          </a:bodyPr>
          <a:lstStyle/>
          <a:p>
            <a:r>
              <a:rPr lang="en-US" sz="8800" dirty="0">
                <a:solidFill>
                  <a:schemeClr val="accent2"/>
                </a:solidFill>
              </a:rPr>
              <a:t>?</a:t>
            </a:r>
          </a:p>
        </p:txBody>
      </p:sp>
    </p:spTree>
    <p:extLst>
      <p:ext uri="{BB962C8B-B14F-4D97-AF65-F5344CB8AC3E}">
        <p14:creationId xmlns:p14="http://schemas.microsoft.com/office/powerpoint/2010/main" val="125489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A378D-5B5C-4529-BA39-F33AACBEB5C8}"/>
              </a:ext>
            </a:extLst>
          </p:cNvPr>
          <p:cNvSpPr>
            <a:spLocks noGrp="1"/>
          </p:cNvSpPr>
          <p:nvPr>
            <p:ph type="title"/>
          </p:nvPr>
        </p:nvSpPr>
        <p:spPr/>
        <p:txBody>
          <a:bodyPr/>
          <a:lstStyle/>
          <a:p>
            <a:r>
              <a:rPr lang="en-US" dirty="0"/>
              <a:t>Take-aways</a:t>
            </a:r>
          </a:p>
        </p:txBody>
      </p:sp>
      <p:sp>
        <p:nvSpPr>
          <p:cNvPr id="3" name="Content Placeholder 2">
            <a:extLst>
              <a:ext uri="{FF2B5EF4-FFF2-40B4-BE49-F238E27FC236}">
                <a16:creationId xmlns:a16="http://schemas.microsoft.com/office/drawing/2014/main" id="{44CE9C0A-136A-491D-90FD-9851986771F2}"/>
              </a:ext>
            </a:extLst>
          </p:cNvPr>
          <p:cNvSpPr>
            <a:spLocks noGrp="1"/>
          </p:cNvSpPr>
          <p:nvPr>
            <p:ph idx="1"/>
          </p:nvPr>
        </p:nvSpPr>
        <p:spPr/>
        <p:txBody>
          <a:bodyPr>
            <a:normAutofit fontScale="92500" lnSpcReduction="20000"/>
          </a:bodyPr>
          <a:lstStyle/>
          <a:p>
            <a:r>
              <a:rPr lang="en-US" dirty="0"/>
              <a:t>This program has found a sweet spot between government led on the one hand and social movement or privatization on the other. Government hasn’t left the building (privatization) nor have the groups tried to influence the government for personal gain</a:t>
            </a:r>
          </a:p>
          <a:p>
            <a:r>
              <a:rPr lang="en-US" dirty="0"/>
              <a:t>Two-way learning</a:t>
            </a:r>
          </a:p>
          <a:p>
            <a:r>
              <a:rPr lang="en-US" dirty="0"/>
              <a:t>Ripple effect is immeasurable</a:t>
            </a:r>
          </a:p>
          <a:p>
            <a:r>
              <a:rPr lang="en-US" dirty="0"/>
              <a:t>Find ways to involve residents in non-participating neighborhoods</a:t>
            </a:r>
          </a:p>
          <a:p>
            <a:r>
              <a:rPr lang="en-US" dirty="0"/>
              <a:t>Keep the market at-bay: once they’re involved they would begin shifting things toward their way, which ultimately would lead to exclusion and bias toward things that earn them more capital</a:t>
            </a:r>
          </a:p>
          <a:p>
            <a:r>
              <a:rPr lang="en-US" dirty="0"/>
              <a:t>Support ongoing, even increased, government support</a:t>
            </a:r>
          </a:p>
          <a:p>
            <a:r>
              <a:rPr lang="en-US" dirty="0"/>
              <a:t>Accountability through the re-launches and point system</a:t>
            </a:r>
          </a:p>
        </p:txBody>
      </p:sp>
    </p:spTree>
    <p:extLst>
      <p:ext uri="{BB962C8B-B14F-4D97-AF65-F5344CB8AC3E}">
        <p14:creationId xmlns:p14="http://schemas.microsoft.com/office/powerpoint/2010/main" val="217432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99FAC-87CF-4A37-8915-CDF25E3E110D}"/>
              </a:ext>
            </a:extLst>
          </p:cNvPr>
          <p:cNvSpPr>
            <a:spLocks noGrp="1"/>
          </p:cNvSpPr>
          <p:nvPr>
            <p:ph type="title"/>
          </p:nvPr>
        </p:nvSpPr>
        <p:spPr/>
        <p:txBody>
          <a:bodyPr/>
          <a:lstStyle/>
          <a:p>
            <a:r>
              <a:rPr lang="en-US" dirty="0"/>
              <a:t>Other structures to pursue</a:t>
            </a:r>
          </a:p>
        </p:txBody>
      </p:sp>
      <p:sp>
        <p:nvSpPr>
          <p:cNvPr id="3" name="Content Placeholder 2">
            <a:extLst>
              <a:ext uri="{FF2B5EF4-FFF2-40B4-BE49-F238E27FC236}">
                <a16:creationId xmlns:a16="http://schemas.microsoft.com/office/drawing/2014/main" id="{2997E08C-14E8-4D59-9418-1364B2DDC412}"/>
              </a:ext>
            </a:extLst>
          </p:cNvPr>
          <p:cNvSpPr>
            <a:spLocks noGrp="1"/>
          </p:cNvSpPr>
          <p:nvPr>
            <p:ph idx="1"/>
          </p:nvPr>
        </p:nvSpPr>
        <p:spPr/>
        <p:txBody>
          <a:bodyPr>
            <a:normAutofit lnSpcReduction="10000"/>
          </a:bodyPr>
          <a:lstStyle/>
          <a:p>
            <a:r>
              <a:rPr lang="en-US" dirty="0"/>
              <a:t>Governance arrangements are based on a common and distinctive set of features:</a:t>
            </a:r>
          </a:p>
          <a:p>
            <a:r>
              <a:rPr lang="en-US" dirty="0"/>
              <a:t>Horizontal interaction among presumptive equal participants without distinction between their public or private status.</a:t>
            </a:r>
          </a:p>
          <a:p>
            <a:r>
              <a:rPr lang="en-US" dirty="0"/>
              <a:t>Regular, iterative exchanges among a fixed set of independent but interdependent actors. </a:t>
            </a:r>
          </a:p>
          <a:p>
            <a:r>
              <a:rPr lang="en-US" dirty="0"/>
              <a:t>Guaranteed (but possibly selective) access, preferably as early as possible in the decision-making cycle.</a:t>
            </a:r>
          </a:p>
          <a:p>
            <a:r>
              <a:rPr lang="en-US" dirty="0"/>
              <a:t>Organized participants that represent categories of actors, not  individuals (</a:t>
            </a:r>
            <a:r>
              <a:rPr lang="en-US" dirty="0" err="1"/>
              <a:t>Schmitter</a:t>
            </a:r>
            <a:r>
              <a:rPr lang="en-US" dirty="0"/>
              <a:t>, 2000, p. 4).</a:t>
            </a:r>
          </a:p>
        </p:txBody>
      </p:sp>
    </p:spTree>
    <p:extLst>
      <p:ext uri="{BB962C8B-B14F-4D97-AF65-F5344CB8AC3E}">
        <p14:creationId xmlns:p14="http://schemas.microsoft.com/office/powerpoint/2010/main" val="1544933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5DD8A-3991-4D42-BD5E-672A6F85AA6C}"/>
              </a:ext>
            </a:extLst>
          </p:cNvPr>
          <p:cNvSpPr>
            <a:spLocks noGrp="1"/>
          </p:cNvSpPr>
          <p:nvPr>
            <p:ph type="title"/>
          </p:nvPr>
        </p:nvSpPr>
        <p:spPr/>
        <p:txBody>
          <a:bodyPr/>
          <a:lstStyle/>
          <a:p>
            <a:r>
              <a:rPr lang="en-US" dirty="0"/>
              <a:t>A snapshot of your accomplishments</a:t>
            </a:r>
          </a:p>
        </p:txBody>
      </p:sp>
      <p:sp>
        <p:nvSpPr>
          <p:cNvPr id="3" name="Content Placeholder 2">
            <a:extLst>
              <a:ext uri="{FF2B5EF4-FFF2-40B4-BE49-F238E27FC236}">
                <a16:creationId xmlns:a16="http://schemas.microsoft.com/office/drawing/2014/main" id="{20235660-2367-4DB7-B2B0-8D68999A999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78196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B83B9-5332-4DCF-8952-38B50D642B68}"/>
              </a:ext>
            </a:extLst>
          </p:cNvPr>
          <p:cNvSpPr>
            <a:spLocks noGrp="1"/>
          </p:cNvSpPr>
          <p:nvPr>
            <p:ph type="title"/>
          </p:nvPr>
        </p:nvSpPr>
        <p:spPr/>
        <p:txBody>
          <a:bodyPr/>
          <a:lstStyle/>
          <a:p>
            <a:r>
              <a:rPr lang="en-US" dirty="0"/>
              <a:t>Literature context</a:t>
            </a:r>
          </a:p>
        </p:txBody>
      </p:sp>
      <p:sp>
        <p:nvSpPr>
          <p:cNvPr id="3" name="Content Placeholder 2">
            <a:extLst>
              <a:ext uri="{FF2B5EF4-FFF2-40B4-BE49-F238E27FC236}">
                <a16:creationId xmlns:a16="http://schemas.microsoft.com/office/drawing/2014/main" id="{07482BD3-6838-4BC8-96DE-6D47CA053C67}"/>
              </a:ext>
            </a:extLst>
          </p:cNvPr>
          <p:cNvSpPr>
            <a:spLocks noGrp="1"/>
          </p:cNvSpPr>
          <p:nvPr>
            <p:ph idx="1"/>
          </p:nvPr>
        </p:nvSpPr>
        <p:spPr/>
        <p:txBody>
          <a:bodyPr>
            <a:normAutofit/>
          </a:bodyPr>
          <a:lstStyle/>
          <a:p>
            <a:r>
              <a:rPr lang="en-US" dirty="0"/>
              <a:t>‘technologies of citizenship’, which are defined as the multiple techniques of self-esteem, of empowerment and of consultation and negotiation that are used in activities as diverse as community development, social and environmental impact assessment, health promotion campaigns, teaching at all levels, community policing, the combating</a:t>
            </a:r>
          </a:p>
        </p:txBody>
      </p:sp>
    </p:spTree>
    <p:extLst>
      <p:ext uri="{BB962C8B-B14F-4D97-AF65-F5344CB8AC3E}">
        <p14:creationId xmlns:p14="http://schemas.microsoft.com/office/powerpoint/2010/main" val="3075072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1809"/>
          <a:stretch/>
        </p:blipFill>
        <p:spPr>
          <a:xfrm>
            <a:off x="121656" y="0"/>
            <a:ext cx="11971421" cy="6858001"/>
          </a:xfrm>
          <a:prstGeom prst="rect">
            <a:avLst/>
          </a:prstGeom>
        </p:spPr>
      </p:pic>
      <p:sp>
        <p:nvSpPr>
          <p:cNvPr id="5" name="Rectangle 4"/>
          <p:cNvSpPr/>
          <p:nvPr/>
        </p:nvSpPr>
        <p:spPr>
          <a:xfrm>
            <a:off x="4000500" y="4280238"/>
            <a:ext cx="7759700" cy="1938992"/>
          </a:xfrm>
          <a:prstGeom prst="rect">
            <a:avLst/>
          </a:prstGeom>
          <a:solidFill>
            <a:schemeClr val="bg2"/>
          </a:solidFill>
        </p:spPr>
        <p:txBody>
          <a:bodyPr wrap="square">
            <a:spAutoFit/>
          </a:bodyPr>
          <a:lstStyle/>
          <a:p>
            <a:r>
              <a:rPr lang="en-US" sz="2000" b="1" i="0" dirty="0">
                <a:solidFill>
                  <a:srgbClr val="303030"/>
                </a:solidFill>
                <a:effectLst/>
                <a:latin typeface="Open Sans"/>
              </a:rPr>
              <a:t>Intended to encourage direct citizen action,  the Sustainable Neighborhood Program provides support to neighborhoods in order to assist citizens in enhancing neighborhood sustainability and reducing the environmental footprint of residents. Neighborhoods in the certification program earn credits for participation and for achieving project goals. </a:t>
            </a:r>
            <a:endParaRPr lang="en-US" sz="2000" b="1" dirty="0"/>
          </a:p>
        </p:txBody>
      </p:sp>
      <p:sp>
        <p:nvSpPr>
          <p:cNvPr id="6" name="Oval 5"/>
          <p:cNvSpPr/>
          <p:nvPr/>
        </p:nvSpPr>
        <p:spPr>
          <a:xfrm>
            <a:off x="8559800" y="0"/>
            <a:ext cx="3086100" cy="28575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Started by Lakewood Sustainability Division Manager in 2012</a:t>
            </a:r>
          </a:p>
        </p:txBody>
      </p:sp>
    </p:spTree>
    <p:extLst>
      <p:ext uri="{BB962C8B-B14F-4D97-AF65-F5344CB8AC3E}">
        <p14:creationId xmlns:p14="http://schemas.microsoft.com/office/powerpoint/2010/main" val="91177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solidFill>
              </a:rPr>
              <a:t>How it Works</a:t>
            </a:r>
          </a:p>
        </p:txBody>
      </p:sp>
      <p:sp>
        <p:nvSpPr>
          <p:cNvPr id="6" name="Content Placeholder 5"/>
          <p:cNvSpPr>
            <a:spLocks noGrp="1"/>
          </p:cNvSpPr>
          <p:nvPr>
            <p:ph sz="half" idx="1"/>
          </p:nvPr>
        </p:nvSpPr>
        <p:spPr>
          <a:xfrm>
            <a:off x="224630" y="2032035"/>
            <a:ext cx="6488907" cy="2082799"/>
          </a:xfrm>
        </p:spPr>
        <p:txBody>
          <a:bodyPr>
            <a:normAutofit/>
          </a:bodyPr>
          <a:lstStyle/>
          <a:p>
            <a:pPr marL="0" indent="0">
              <a:buNone/>
            </a:pPr>
            <a:r>
              <a:rPr lang="en-US" b="1" dirty="0">
                <a:solidFill>
                  <a:schemeClr val="tx1"/>
                </a:solidFill>
              </a:rPr>
              <a:t>Neighborhoods use guidance </a:t>
            </a:r>
            <a:r>
              <a:rPr lang="en-US" dirty="0">
                <a:solidFill>
                  <a:schemeClr val="tx1"/>
                </a:solidFill>
              </a:rPr>
              <a:t>from city/county staff to organize </a:t>
            </a:r>
            <a:r>
              <a:rPr lang="en-US" b="1" dirty="0">
                <a:solidFill>
                  <a:schemeClr val="tx1"/>
                </a:solidFill>
              </a:rPr>
              <a:t>workshops,  projects,  and events </a:t>
            </a:r>
            <a:r>
              <a:rPr lang="en-US" dirty="0">
                <a:solidFill>
                  <a:schemeClr val="tx1"/>
                </a:solidFill>
              </a:rPr>
              <a:t>that enhance the livability of their neighborhood and reduce resident’s ecological footprint. </a:t>
            </a:r>
          </a:p>
        </p:txBody>
      </p:sp>
      <p:sp>
        <p:nvSpPr>
          <p:cNvPr id="15" name="Text Placeholder 3"/>
          <p:cNvSpPr>
            <a:spLocks noGrp="1"/>
          </p:cNvSpPr>
          <p:nvPr>
            <p:ph type="body" idx="4294967295"/>
          </p:nvPr>
        </p:nvSpPr>
        <p:spPr>
          <a:xfrm>
            <a:off x="353219" y="4257708"/>
            <a:ext cx="6133307" cy="823913"/>
          </a:xfrm>
        </p:spPr>
        <p:txBody>
          <a:bodyPr>
            <a:normAutofit fontScale="92500" lnSpcReduction="10000"/>
          </a:bodyPr>
          <a:lstStyle/>
          <a:p>
            <a:pPr marL="0" indent="0" algn="ctr">
              <a:buNone/>
            </a:pPr>
            <a:r>
              <a:rPr lang="en-US" sz="3200" b="1" dirty="0">
                <a:solidFill>
                  <a:schemeClr val="accent6">
                    <a:lumMod val="75000"/>
                  </a:schemeClr>
                </a:solidFill>
              </a:rPr>
              <a:t>5 Goal Areas: Air,  Land,  Energy,  Water,  People</a:t>
            </a:r>
          </a:p>
        </p:txBody>
      </p:sp>
      <p:sp>
        <p:nvSpPr>
          <p:cNvPr id="8" name="Content Placeholder 5"/>
          <p:cNvSpPr txBox="1">
            <a:spLocks/>
          </p:cNvSpPr>
          <p:nvPr/>
        </p:nvSpPr>
        <p:spPr>
          <a:xfrm>
            <a:off x="6324600" y="2657475"/>
            <a:ext cx="5183188"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9" name="Text Placeholder 4"/>
          <p:cNvSpPr txBox="1">
            <a:spLocks/>
          </p:cNvSpPr>
          <p:nvPr/>
        </p:nvSpPr>
        <p:spPr>
          <a:xfrm>
            <a:off x="7112000" y="1867695"/>
            <a:ext cx="4940300" cy="823912"/>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3200" dirty="0">
                <a:solidFill>
                  <a:schemeClr val="accent6">
                    <a:lumMod val="75000"/>
                  </a:schemeClr>
                </a:solidFill>
              </a:rPr>
              <a:t>Benefits &amp; Recognition</a:t>
            </a:r>
          </a:p>
        </p:txBody>
      </p:sp>
      <p:sp>
        <p:nvSpPr>
          <p:cNvPr id="10" name="Content Placeholder 5"/>
          <p:cNvSpPr txBox="1">
            <a:spLocks/>
          </p:cNvSpPr>
          <p:nvPr/>
        </p:nvSpPr>
        <p:spPr>
          <a:xfrm>
            <a:off x="7258050" y="2872583"/>
            <a:ext cx="4648200" cy="3684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Neighborhoods earn credits (points) </a:t>
            </a:r>
            <a:r>
              <a:rPr lang="en-US" dirty="0"/>
              <a:t>from the city/county based on participation and project accomplishments. </a:t>
            </a:r>
          </a:p>
          <a:p>
            <a:r>
              <a:rPr lang="en-US" b="1" dirty="0"/>
              <a:t>Yearly Designations: </a:t>
            </a:r>
            <a:r>
              <a:rPr lang="en-US" dirty="0"/>
              <a:t>“Participating” or “Outstanding receive recognition from elected officials and custom neighborhood signage.</a:t>
            </a:r>
          </a:p>
          <a:p>
            <a:endParaRPr lang="en-US" dirty="0"/>
          </a:p>
        </p:txBody>
      </p:sp>
      <p:pic>
        <p:nvPicPr>
          <p:cNvPr id="11" name="Picture 10"/>
          <p:cNvPicPr>
            <a:picLocks noChangeAspect="1"/>
          </p:cNvPicPr>
          <p:nvPr/>
        </p:nvPicPr>
        <p:blipFill>
          <a:blip r:embed="rId2"/>
          <a:stretch>
            <a:fillRect/>
          </a:stretch>
        </p:blipFill>
        <p:spPr>
          <a:xfrm>
            <a:off x="114299" y="5118982"/>
            <a:ext cx="6673851" cy="1707270"/>
          </a:xfrm>
          <a:prstGeom prst="rect">
            <a:avLst/>
          </a:prstGeom>
        </p:spPr>
      </p:pic>
    </p:spTree>
    <p:extLst>
      <p:ext uri="{BB962C8B-B14F-4D97-AF65-F5344CB8AC3E}">
        <p14:creationId xmlns:p14="http://schemas.microsoft.com/office/powerpoint/2010/main" val="18791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Projects in the 5 Goal Areas</a:t>
            </a:r>
          </a:p>
        </p:txBody>
      </p:sp>
      <p:sp>
        <p:nvSpPr>
          <p:cNvPr id="3" name="Content Placeholder 2"/>
          <p:cNvSpPr>
            <a:spLocks noGrp="1"/>
          </p:cNvSpPr>
          <p:nvPr>
            <p:ph sz="half" idx="1"/>
          </p:nvPr>
        </p:nvSpPr>
        <p:spPr>
          <a:xfrm>
            <a:off x="838200" y="2181225"/>
            <a:ext cx="5181600" cy="4351338"/>
          </a:xfrm>
        </p:spPr>
        <p:txBody>
          <a:bodyPr>
            <a:normAutofit fontScale="92500" lnSpcReduction="20000"/>
          </a:bodyPr>
          <a:lstStyle/>
          <a:p>
            <a:r>
              <a:rPr lang="en-US" dirty="0">
                <a:solidFill>
                  <a:schemeClr val="accent6">
                    <a:lumMod val="75000"/>
                  </a:schemeClr>
                </a:solidFill>
              </a:rPr>
              <a:t>Bike to Work Day</a:t>
            </a:r>
          </a:p>
          <a:p>
            <a:r>
              <a:rPr lang="en-US" dirty="0">
                <a:solidFill>
                  <a:schemeClr val="accent6">
                    <a:lumMod val="75000"/>
                  </a:schemeClr>
                </a:solidFill>
              </a:rPr>
              <a:t>Sidewalk assessments</a:t>
            </a:r>
          </a:p>
          <a:p>
            <a:r>
              <a:rPr lang="en-US" dirty="0">
                <a:solidFill>
                  <a:schemeClr val="accent6">
                    <a:lumMod val="75000"/>
                  </a:schemeClr>
                </a:solidFill>
              </a:rPr>
              <a:t>Carbon footprint challenges</a:t>
            </a:r>
          </a:p>
          <a:p>
            <a:r>
              <a:rPr lang="en-US" dirty="0">
                <a:solidFill>
                  <a:schemeClr val="accent6">
                    <a:lumMod val="75000"/>
                  </a:schemeClr>
                </a:solidFill>
              </a:rPr>
              <a:t>Fireplace replacement</a:t>
            </a:r>
          </a:p>
          <a:p>
            <a:r>
              <a:rPr lang="en-US" dirty="0">
                <a:solidFill>
                  <a:schemeClr val="accent6">
                    <a:lumMod val="75000"/>
                  </a:schemeClr>
                </a:solidFill>
              </a:rPr>
              <a:t>Home energy &amp; water audits</a:t>
            </a:r>
          </a:p>
          <a:p>
            <a:r>
              <a:rPr lang="en-US" dirty="0">
                <a:solidFill>
                  <a:schemeClr val="accent6">
                    <a:lumMod val="75000"/>
                  </a:schemeClr>
                </a:solidFill>
              </a:rPr>
              <a:t>Solar Fair</a:t>
            </a:r>
          </a:p>
          <a:p>
            <a:r>
              <a:rPr lang="en-US" dirty="0">
                <a:solidFill>
                  <a:schemeClr val="accent6">
                    <a:lumMod val="75000"/>
                  </a:schemeClr>
                </a:solidFill>
              </a:rPr>
              <a:t>Low water landscaping workshops</a:t>
            </a:r>
          </a:p>
          <a:p>
            <a:r>
              <a:rPr lang="en-US" dirty="0">
                <a:solidFill>
                  <a:schemeClr val="accent6">
                    <a:lumMod val="75000"/>
                  </a:schemeClr>
                </a:solidFill>
              </a:rPr>
              <a:t>Vehicle maintenance	</a:t>
            </a:r>
          </a:p>
        </p:txBody>
      </p:sp>
      <p:sp>
        <p:nvSpPr>
          <p:cNvPr id="4" name="Content Placeholder 3"/>
          <p:cNvSpPr>
            <a:spLocks noGrp="1"/>
          </p:cNvSpPr>
          <p:nvPr>
            <p:ph sz="half" idx="2"/>
          </p:nvPr>
        </p:nvSpPr>
        <p:spPr>
          <a:xfrm>
            <a:off x="6172200" y="2181225"/>
            <a:ext cx="5181600" cy="4351338"/>
          </a:xfrm>
        </p:spPr>
        <p:txBody>
          <a:bodyPr>
            <a:normAutofit fontScale="92500" lnSpcReduction="20000"/>
          </a:bodyPr>
          <a:lstStyle/>
          <a:p>
            <a:r>
              <a:rPr lang="en-US" dirty="0">
                <a:solidFill>
                  <a:schemeClr val="accent6">
                    <a:lumMod val="75000"/>
                  </a:schemeClr>
                </a:solidFill>
              </a:rPr>
              <a:t>Stream bank projects</a:t>
            </a:r>
          </a:p>
          <a:p>
            <a:r>
              <a:rPr lang="en-US" dirty="0">
                <a:solidFill>
                  <a:schemeClr val="accent6">
                    <a:lumMod val="75000"/>
                  </a:schemeClr>
                </a:solidFill>
              </a:rPr>
              <a:t>Fertilizer reduction campaign</a:t>
            </a:r>
          </a:p>
          <a:p>
            <a:r>
              <a:rPr lang="en-US" dirty="0">
                <a:solidFill>
                  <a:schemeClr val="accent6">
                    <a:lumMod val="75000"/>
                  </a:schemeClr>
                </a:solidFill>
              </a:rPr>
              <a:t>Noxious weed removal</a:t>
            </a:r>
          </a:p>
          <a:p>
            <a:r>
              <a:rPr lang="en-US" dirty="0">
                <a:solidFill>
                  <a:schemeClr val="accent6">
                    <a:lumMod val="75000"/>
                  </a:schemeClr>
                </a:solidFill>
              </a:rPr>
              <a:t>Compost &amp; recycling sign up</a:t>
            </a:r>
          </a:p>
          <a:p>
            <a:r>
              <a:rPr lang="en-US" dirty="0">
                <a:solidFill>
                  <a:schemeClr val="accent6">
                    <a:lumMod val="75000"/>
                  </a:schemeClr>
                </a:solidFill>
              </a:rPr>
              <a:t>Bee-safe campaigns</a:t>
            </a:r>
          </a:p>
          <a:p>
            <a:r>
              <a:rPr lang="en-US" dirty="0">
                <a:solidFill>
                  <a:schemeClr val="accent6">
                    <a:lumMod val="75000"/>
                  </a:schemeClr>
                </a:solidFill>
              </a:rPr>
              <a:t>Community /school gardens</a:t>
            </a:r>
          </a:p>
          <a:p>
            <a:r>
              <a:rPr lang="en-US" dirty="0">
                <a:solidFill>
                  <a:schemeClr val="accent6">
                    <a:lumMod val="75000"/>
                  </a:schemeClr>
                </a:solidFill>
              </a:rPr>
              <a:t>Helping hands networks</a:t>
            </a:r>
          </a:p>
          <a:p>
            <a:r>
              <a:rPr lang="en-US" dirty="0">
                <a:solidFill>
                  <a:schemeClr val="accent6">
                    <a:lumMod val="75000"/>
                  </a:schemeClr>
                </a:solidFill>
              </a:rPr>
              <a:t>Neighborhood historic tour</a:t>
            </a:r>
          </a:p>
          <a:p>
            <a:r>
              <a:rPr lang="en-US" dirty="0">
                <a:solidFill>
                  <a:schemeClr val="accent6">
                    <a:lumMod val="75000"/>
                  </a:schemeClr>
                </a:solidFill>
              </a:rPr>
              <a:t>Local lunch club	</a:t>
            </a:r>
          </a:p>
          <a:p>
            <a:r>
              <a:rPr lang="en-US" dirty="0">
                <a:solidFill>
                  <a:schemeClr val="accent6">
                    <a:lumMod val="75000"/>
                  </a:schemeClr>
                </a:solidFill>
              </a:rPr>
              <a:t>Health &amp; Wellness promotion</a:t>
            </a:r>
          </a:p>
          <a:p>
            <a:endParaRPr lang="en-US" dirty="0">
              <a:solidFill>
                <a:schemeClr val="accent6">
                  <a:lumMod val="75000"/>
                </a:schemeClr>
              </a:solidFill>
            </a:endParaRPr>
          </a:p>
        </p:txBody>
      </p:sp>
    </p:spTree>
    <p:extLst>
      <p:ext uri="{BB962C8B-B14F-4D97-AF65-F5344CB8AC3E}">
        <p14:creationId xmlns:p14="http://schemas.microsoft.com/office/powerpoint/2010/main" val="4064480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94" y="276225"/>
            <a:ext cx="10515600" cy="1325563"/>
          </a:xfrm>
        </p:spPr>
        <p:txBody>
          <a:bodyPr/>
          <a:lstStyle/>
          <a:p>
            <a:r>
              <a:rPr lang="en-US" dirty="0"/>
              <a:t>Program Resources </a:t>
            </a:r>
          </a:p>
        </p:txBody>
      </p:sp>
      <p:sp>
        <p:nvSpPr>
          <p:cNvPr id="5" name="Content Placeholder 4"/>
          <p:cNvSpPr>
            <a:spLocks noGrp="1"/>
          </p:cNvSpPr>
          <p:nvPr>
            <p:ph sz="half" idx="1"/>
          </p:nvPr>
        </p:nvSpPr>
        <p:spPr>
          <a:xfrm>
            <a:off x="318294" y="2378075"/>
            <a:ext cx="5181600" cy="4351338"/>
          </a:xfrm>
        </p:spPr>
        <p:txBody>
          <a:bodyPr>
            <a:normAutofit/>
          </a:bodyPr>
          <a:lstStyle/>
          <a:p>
            <a:r>
              <a:rPr lang="en-US" sz="2000" dirty="0">
                <a:solidFill>
                  <a:schemeClr val="accent6">
                    <a:lumMod val="75000"/>
                  </a:schemeClr>
                </a:solidFill>
              </a:rPr>
              <a:t>Sustainability Division</a:t>
            </a:r>
          </a:p>
          <a:p>
            <a:r>
              <a:rPr lang="en-US" sz="2000" dirty="0">
                <a:solidFill>
                  <a:schemeClr val="accent6">
                    <a:lumMod val="75000"/>
                  </a:schemeClr>
                </a:solidFill>
              </a:rPr>
              <a:t>Funding source: Division’s administrative budget,  until 2017</a:t>
            </a:r>
          </a:p>
          <a:p>
            <a:r>
              <a:rPr lang="en-US" sz="2000" dirty="0">
                <a:solidFill>
                  <a:schemeClr val="accent6">
                    <a:lumMod val="75000"/>
                  </a:schemeClr>
                </a:solidFill>
              </a:rPr>
              <a:t>Staffing</a:t>
            </a:r>
          </a:p>
          <a:p>
            <a:pPr lvl="1"/>
            <a:r>
              <a:rPr lang="en-US" sz="2000" dirty="0">
                <a:solidFill>
                  <a:schemeClr val="accent6">
                    <a:lumMod val="75000"/>
                  </a:schemeClr>
                </a:solidFill>
              </a:rPr>
              <a:t>2013-2016 Intermittent 15 </a:t>
            </a:r>
            <a:r>
              <a:rPr lang="en-US" sz="2000" dirty="0" err="1">
                <a:solidFill>
                  <a:schemeClr val="accent6">
                    <a:lumMod val="75000"/>
                  </a:schemeClr>
                </a:solidFill>
              </a:rPr>
              <a:t>hr</a:t>
            </a:r>
            <a:r>
              <a:rPr lang="en-US" sz="2000" dirty="0">
                <a:solidFill>
                  <a:schemeClr val="accent6">
                    <a:lumMod val="75000"/>
                  </a:schemeClr>
                </a:solidFill>
              </a:rPr>
              <a:t>/week interns 2013-2016</a:t>
            </a:r>
          </a:p>
          <a:p>
            <a:pPr lvl="1"/>
            <a:r>
              <a:rPr lang="en-US" sz="2000" dirty="0">
                <a:solidFill>
                  <a:schemeClr val="accent6">
                    <a:lumMod val="75000"/>
                  </a:schemeClr>
                </a:solidFill>
              </a:rPr>
              <a:t>2017:  ¾ FTE + 15 </a:t>
            </a:r>
            <a:r>
              <a:rPr lang="en-US" sz="2000" dirty="0" err="1">
                <a:solidFill>
                  <a:schemeClr val="accent6">
                    <a:lumMod val="75000"/>
                  </a:schemeClr>
                </a:solidFill>
              </a:rPr>
              <a:t>hr</a:t>
            </a:r>
            <a:r>
              <a:rPr lang="en-US" sz="2000" dirty="0">
                <a:solidFill>
                  <a:schemeClr val="accent6">
                    <a:lumMod val="75000"/>
                  </a:schemeClr>
                </a:solidFill>
              </a:rPr>
              <a:t>/week assistant</a:t>
            </a:r>
          </a:p>
          <a:p>
            <a:pPr lvl="1"/>
            <a:r>
              <a:rPr lang="en-US" sz="2000" dirty="0">
                <a:solidFill>
                  <a:schemeClr val="accent6">
                    <a:lumMod val="75000"/>
                  </a:schemeClr>
                </a:solidFill>
              </a:rPr>
              <a:t>Division manager’s spare time</a:t>
            </a:r>
          </a:p>
          <a:p>
            <a:r>
              <a:rPr lang="en-US" sz="2000" dirty="0">
                <a:solidFill>
                  <a:schemeClr val="accent6">
                    <a:lumMod val="75000"/>
                  </a:schemeClr>
                </a:solidFill>
              </a:rPr>
              <a:t>Other funding</a:t>
            </a:r>
          </a:p>
          <a:p>
            <a:pPr lvl="1"/>
            <a:r>
              <a:rPr lang="en-US" sz="2000" dirty="0">
                <a:solidFill>
                  <a:schemeClr val="accent6">
                    <a:lumMod val="75000"/>
                  </a:schemeClr>
                </a:solidFill>
              </a:rPr>
              <a:t>Newsletter,  Mailings,  Flyers</a:t>
            </a:r>
          </a:p>
          <a:p>
            <a:pPr lvl="1"/>
            <a:r>
              <a:rPr lang="en-US" sz="2000" dirty="0">
                <a:solidFill>
                  <a:schemeClr val="accent6">
                    <a:lumMod val="75000"/>
                  </a:schemeClr>
                </a:solidFill>
              </a:rPr>
              <a:t>Neighborhood launches &amp; </a:t>
            </a:r>
            <a:r>
              <a:rPr lang="en-US" sz="2000" dirty="0" err="1">
                <a:solidFill>
                  <a:schemeClr val="accent6">
                    <a:lumMod val="75000"/>
                  </a:schemeClr>
                </a:solidFill>
              </a:rPr>
              <a:t>certfications</a:t>
            </a:r>
            <a:endParaRPr lang="en-US" sz="2000" dirty="0">
              <a:solidFill>
                <a:schemeClr val="accent6">
                  <a:lumMod val="75000"/>
                </a:schemeClr>
              </a:solidFill>
            </a:endParaRPr>
          </a:p>
          <a:p>
            <a:pPr lvl="1"/>
            <a:r>
              <a:rPr lang="en-US" sz="2000" dirty="0">
                <a:solidFill>
                  <a:schemeClr val="accent6">
                    <a:lumMod val="75000"/>
                  </a:schemeClr>
                </a:solidFill>
              </a:rPr>
              <a:t>Small items,  e.g. water at earth day</a:t>
            </a:r>
          </a:p>
        </p:txBody>
      </p:sp>
      <p:sp>
        <p:nvSpPr>
          <p:cNvPr id="7" name="Content Placeholder 6"/>
          <p:cNvSpPr>
            <a:spLocks noGrp="1"/>
          </p:cNvSpPr>
          <p:nvPr>
            <p:ph sz="half" idx="2"/>
          </p:nvPr>
        </p:nvSpPr>
        <p:spPr>
          <a:xfrm>
            <a:off x="6553200" y="2454275"/>
            <a:ext cx="5638800" cy="3281363"/>
          </a:xfrm>
        </p:spPr>
        <p:txBody>
          <a:bodyPr>
            <a:noAutofit/>
          </a:bodyPr>
          <a:lstStyle/>
          <a:p>
            <a:r>
              <a:rPr lang="en-US" sz="2000" dirty="0">
                <a:solidFill>
                  <a:schemeClr val="accent6">
                    <a:lumMod val="75000"/>
                  </a:schemeClr>
                </a:solidFill>
              </a:rPr>
              <a:t>Department of Environmental Health</a:t>
            </a:r>
          </a:p>
          <a:p>
            <a:r>
              <a:rPr lang="en-US" sz="2000" dirty="0">
                <a:solidFill>
                  <a:schemeClr val="accent6">
                    <a:lumMod val="75000"/>
                  </a:schemeClr>
                </a:solidFill>
              </a:rPr>
              <a:t>Funding source: landfill proceeds</a:t>
            </a:r>
          </a:p>
          <a:p>
            <a:r>
              <a:rPr lang="en-US" sz="2000" dirty="0">
                <a:solidFill>
                  <a:schemeClr val="accent6">
                    <a:lumMod val="75000"/>
                  </a:schemeClr>
                </a:solidFill>
              </a:rPr>
              <a:t>Staffing:</a:t>
            </a:r>
          </a:p>
          <a:p>
            <a:pPr lvl="1"/>
            <a:r>
              <a:rPr lang="en-US" sz="2000" dirty="0">
                <a:solidFill>
                  <a:schemeClr val="accent6">
                    <a:lumMod val="75000"/>
                  </a:schemeClr>
                </a:solidFill>
              </a:rPr>
              <a:t>1.5 FTEs approved every 2 years</a:t>
            </a:r>
          </a:p>
          <a:p>
            <a:r>
              <a:rPr lang="en-US" sz="2000" dirty="0">
                <a:solidFill>
                  <a:schemeClr val="accent6">
                    <a:lumMod val="75000"/>
                  </a:schemeClr>
                </a:solidFill>
              </a:rPr>
              <a:t>Other funding</a:t>
            </a:r>
          </a:p>
          <a:p>
            <a:pPr lvl="1"/>
            <a:r>
              <a:rPr lang="en-US" sz="2000" dirty="0">
                <a:solidFill>
                  <a:schemeClr val="accent6">
                    <a:lumMod val="75000"/>
                  </a:schemeClr>
                </a:solidFill>
              </a:rPr>
              <a:t>Neighborhood launches</a:t>
            </a:r>
          </a:p>
          <a:p>
            <a:pPr lvl="1"/>
            <a:r>
              <a:rPr lang="en-US" sz="2000" dirty="0">
                <a:solidFill>
                  <a:schemeClr val="accent6">
                    <a:lumMod val="75000"/>
                  </a:schemeClr>
                </a:solidFill>
              </a:rPr>
              <a:t>Newsletters,  mailings,  flyers</a:t>
            </a:r>
          </a:p>
          <a:p>
            <a:pPr lvl="1"/>
            <a:r>
              <a:rPr lang="en-US" sz="2000" dirty="0">
                <a:solidFill>
                  <a:schemeClr val="accent6">
                    <a:lumMod val="75000"/>
                  </a:schemeClr>
                </a:solidFill>
              </a:rPr>
              <a:t>2016: $10,000 for small grants to neighborhoods</a:t>
            </a:r>
          </a:p>
          <a:p>
            <a:pPr lvl="1"/>
            <a:r>
              <a:rPr lang="en-US" sz="2000" dirty="0">
                <a:solidFill>
                  <a:schemeClr val="accent6">
                    <a:lumMod val="75000"/>
                  </a:schemeClr>
                </a:solidFill>
              </a:rPr>
              <a:t>Future goal: $5, 000 for each neighborhood</a:t>
            </a:r>
          </a:p>
          <a:p>
            <a:pPr lvl="1"/>
            <a:endParaRPr lang="en-US" sz="2000" dirty="0">
              <a:solidFill>
                <a:schemeClr val="accent6">
                  <a:lumMod val="75000"/>
                </a:schemeClr>
              </a:solidFill>
            </a:endParaRPr>
          </a:p>
          <a:p>
            <a:pPr lvl="1"/>
            <a:endParaRPr lang="en-US" sz="2000" dirty="0">
              <a:solidFill>
                <a:schemeClr val="accent6">
                  <a:lumMod val="75000"/>
                </a:schemeClr>
              </a:solidFill>
            </a:endParaRPr>
          </a:p>
          <a:p>
            <a:endParaRPr lang="en-US" sz="2000" dirty="0">
              <a:solidFill>
                <a:schemeClr val="accent6">
                  <a:lumMod val="75000"/>
                </a:schemeClr>
              </a:solidFill>
            </a:endParaRPr>
          </a:p>
        </p:txBody>
      </p:sp>
      <p:sp>
        <p:nvSpPr>
          <p:cNvPr id="6" name="Text Placeholder 5"/>
          <p:cNvSpPr>
            <a:spLocks noGrp="1"/>
          </p:cNvSpPr>
          <p:nvPr>
            <p:ph type="body" sz="quarter" idx="4294967295"/>
          </p:nvPr>
        </p:nvSpPr>
        <p:spPr>
          <a:xfrm>
            <a:off x="6831013" y="1951037"/>
            <a:ext cx="5183187" cy="439737"/>
          </a:xfrm>
        </p:spPr>
        <p:txBody>
          <a:bodyPr>
            <a:normAutofit lnSpcReduction="10000"/>
          </a:bodyPr>
          <a:lstStyle/>
          <a:p>
            <a:pPr marL="0" indent="0" algn="ctr">
              <a:buNone/>
            </a:pPr>
            <a:r>
              <a:rPr lang="en-US" b="1" dirty="0"/>
              <a:t>Denver</a:t>
            </a:r>
          </a:p>
        </p:txBody>
      </p:sp>
      <p:sp>
        <p:nvSpPr>
          <p:cNvPr id="4" name="Text Placeholder 3"/>
          <p:cNvSpPr>
            <a:spLocks noGrp="1"/>
          </p:cNvSpPr>
          <p:nvPr>
            <p:ph type="body" idx="4294967295"/>
          </p:nvPr>
        </p:nvSpPr>
        <p:spPr>
          <a:xfrm>
            <a:off x="76994" y="1973263"/>
            <a:ext cx="5157788" cy="439737"/>
          </a:xfrm>
        </p:spPr>
        <p:txBody>
          <a:bodyPr>
            <a:normAutofit lnSpcReduction="10000"/>
          </a:bodyPr>
          <a:lstStyle/>
          <a:p>
            <a:pPr marL="0" indent="0" algn="ctr">
              <a:buNone/>
            </a:pPr>
            <a:r>
              <a:rPr lang="en-US" b="1" dirty="0"/>
              <a:t>Lakewood</a:t>
            </a:r>
          </a:p>
        </p:txBody>
      </p:sp>
    </p:spTree>
    <p:extLst>
      <p:ext uri="{BB962C8B-B14F-4D97-AF65-F5344CB8AC3E}">
        <p14:creationId xmlns:p14="http://schemas.microsoft.com/office/powerpoint/2010/main" val="1555259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6"/>
                </a:solidFill>
              </a:rPr>
              <a:t>Program Evolution in Lakewood &amp; Denver</a:t>
            </a:r>
          </a:p>
        </p:txBody>
      </p:sp>
      <p:graphicFrame>
        <p:nvGraphicFramePr>
          <p:cNvPr id="31" name="Chart 30">
            <a:extLst>
              <a:ext uri="{FF2B5EF4-FFF2-40B4-BE49-F238E27FC236}">
                <a16:creationId xmlns:a16="http://schemas.microsoft.com/office/drawing/2014/main" id="{E276E524-E7CD-4B73-A44A-0E4642CF918E}"/>
              </a:ext>
            </a:extLst>
          </p:cNvPr>
          <p:cNvGraphicFramePr>
            <a:graphicFrameLocks/>
          </p:cNvGraphicFramePr>
          <p:nvPr>
            <p:extLst>
              <p:ext uri="{D42A27DB-BD31-4B8C-83A1-F6EECF244321}">
                <p14:modId xmlns:p14="http://schemas.microsoft.com/office/powerpoint/2010/main" val="2274606258"/>
              </p:ext>
            </p:extLst>
          </p:nvPr>
        </p:nvGraphicFramePr>
        <p:xfrm>
          <a:off x="838200" y="2032000"/>
          <a:ext cx="9944099" cy="482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3293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1181</TotalTime>
  <Words>1892</Words>
  <Application>Microsoft Office PowerPoint</Application>
  <PresentationFormat>Widescreen</PresentationFormat>
  <Paragraphs>363</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inherit</vt:lpstr>
      <vt:lpstr>Open Sans</vt:lpstr>
      <vt:lpstr>Office Theme</vt:lpstr>
      <vt:lpstr>The Sustainable Neighborhoods Network:  A City-citizen Partnership to Promote More Sustainable Behaviors</vt:lpstr>
      <vt:lpstr>outline</vt:lpstr>
      <vt:lpstr>A snapshot of your accomplishments</vt:lpstr>
      <vt:lpstr>Literature context</vt:lpstr>
      <vt:lpstr>PowerPoint Presentation</vt:lpstr>
      <vt:lpstr>How it Works</vt:lpstr>
      <vt:lpstr>Sample Projects in the 5 Goal Areas</vt:lpstr>
      <vt:lpstr>Program Resources </vt:lpstr>
      <vt:lpstr>Program Evolution in Lakewood &amp; Denver</vt:lpstr>
      <vt:lpstr>Participating neighborhoods are a small share of the total</vt:lpstr>
      <vt:lpstr>Why study this?</vt:lpstr>
      <vt:lpstr>Research Approach</vt:lpstr>
      <vt:lpstr>FINDINGS</vt:lpstr>
      <vt:lpstr>The Numbers: 10 neighborhoods (2012-2016) Is it improving sustainability? Whose Participating?</vt:lpstr>
      <vt:lpstr>From the residents:</vt:lpstr>
      <vt:lpstr>PowerPoint Presentation</vt:lpstr>
      <vt:lpstr>Discussion: Successes &amp; Challenges</vt:lpstr>
      <vt:lpstr>Strengths</vt:lpstr>
      <vt:lpstr>Weaknesses</vt:lpstr>
      <vt:lpstr>Opportunities</vt:lpstr>
      <vt:lpstr>Threats</vt:lpstr>
      <vt:lpstr>What’s Next?</vt:lpstr>
      <vt:lpstr>Take-aways</vt:lpstr>
      <vt:lpstr>Other structures to pursue</vt:lpstr>
    </vt:vector>
  </TitlesOfParts>
  <Company>University of Colorado Denver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Theoretical Framing</dc:title>
  <dc:creator>Makarewicz, Carrie L</dc:creator>
  <cp:lastModifiedBy>Carrie Makarewicz</cp:lastModifiedBy>
  <cp:revision>70</cp:revision>
  <cp:lastPrinted>2018-01-29T21:11:49Z</cp:lastPrinted>
  <dcterms:created xsi:type="dcterms:W3CDTF">2017-04-17T17:46:57Z</dcterms:created>
  <dcterms:modified xsi:type="dcterms:W3CDTF">2018-03-12T05:43:11Z</dcterms:modified>
</cp:coreProperties>
</file>